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4" r:id="rId2"/>
    <p:sldId id="266" r:id="rId3"/>
    <p:sldId id="296" r:id="rId4"/>
    <p:sldId id="305" r:id="rId5"/>
    <p:sldId id="267" r:id="rId6"/>
    <p:sldId id="306" r:id="rId7"/>
    <p:sldId id="275" r:id="rId8"/>
    <p:sldId id="274" r:id="rId9"/>
    <p:sldId id="272" r:id="rId10"/>
    <p:sldId id="278" r:id="rId11"/>
    <p:sldId id="276" r:id="rId12"/>
    <p:sldId id="279" r:id="rId13"/>
    <p:sldId id="281" r:id="rId14"/>
    <p:sldId id="297" r:id="rId15"/>
    <p:sldId id="298" r:id="rId16"/>
    <p:sldId id="299" r:id="rId17"/>
    <p:sldId id="300" r:id="rId18"/>
    <p:sldId id="301" r:id="rId19"/>
    <p:sldId id="302" r:id="rId20"/>
    <p:sldId id="288" r:id="rId21"/>
    <p:sldId id="309" r:id="rId22"/>
    <p:sldId id="303" r:id="rId23"/>
    <p:sldId id="307" r:id="rId24"/>
    <p:sldId id="283" r:id="rId25"/>
    <p:sldId id="308" r:id="rId26"/>
    <p:sldId id="284" r:id="rId27"/>
    <p:sldId id="285" r:id="rId28"/>
    <p:sldId id="304" r:id="rId29"/>
    <p:sldId id="310" r:id="rId30"/>
    <p:sldId id="311" r:id="rId31"/>
    <p:sldId id="292" r:id="rId3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A383A2-EBE0-47F3-B3D4-1C6D33E96B87}" type="datetimeFigureOut">
              <a:rPr lang="en-US"/>
              <a:pPr>
                <a:defRPr/>
              </a:pPr>
              <a:t>3/20/2015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F969C0-4176-43B9-9D5E-FB63BD9EE72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35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F969C0-4176-43B9-9D5E-FB63BD9EE72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PPT PRINCIPA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1438" y="-53975"/>
            <a:ext cx="9215438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CO" noProof="0" smtClean="0"/>
              <a:t>Haga clic para modificar el estilo de título del patrón</a:t>
            </a:r>
            <a:endParaRPr lang="es-CO" noProof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28612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O" noProof="0" smtClean="0"/>
              <a:t>Haga clic para modificar el estilo de subtítulo del patrón</a:t>
            </a:r>
            <a:endParaRPr lang="es-CO" noProof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5CF28-3D1D-40D1-81F1-7CEE59EE849F}" type="datetimeFigureOut">
              <a:rPr lang="es-CO"/>
              <a:pPr>
                <a:defRPr/>
              </a:pPr>
              <a:t>20/03/2015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B31EF-B1EF-444C-94B3-13309B37285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PT INTERNA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noProof="0" smtClean="0"/>
              <a:t>Haga clic para modificar el estilo de título del patrón</a:t>
            </a:r>
            <a:endParaRPr lang="es-CO" noProof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CO" noProof="0" smtClean="0"/>
              <a:t>Haga clic para modificar el estilo de texto del patrón</a:t>
            </a:r>
          </a:p>
          <a:p>
            <a:pPr lvl="1"/>
            <a:r>
              <a:rPr lang="es-CO" noProof="0" smtClean="0"/>
              <a:t>Segundo nivel</a:t>
            </a:r>
          </a:p>
          <a:p>
            <a:pPr lvl="2"/>
            <a:r>
              <a:rPr lang="es-CO" noProof="0" smtClean="0"/>
              <a:t>Tercer nivel</a:t>
            </a:r>
          </a:p>
          <a:p>
            <a:pPr lvl="3"/>
            <a:r>
              <a:rPr lang="es-CO" noProof="0" smtClean="0"/>
              <a:t>Cuarto nivel</a:t>
            </a:r>
          </a:p>
          <a:p>
            <a:pPr lvl="4"/>
            <a:r>
              <a:rPr lang="es-CO" noProof="0" smtClean="0"/>
              <a:t>Quinto nivel</a:t>
            </a:r>
            <a:endParaRPr lang="es-CO" noProof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6C552-D133-41D0-9D3E-7302F3B606E7}" type="datetimeFigureOut">
              <a:rPr lang="es-CO"/>
              <a:pPr>
                <a:defRPr/>
              </a:pPr>
              <a:t>20/03/2015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BFAF8-E151-4FB0-B62E-40F09D8B8A4E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PT INTERNA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CO" noProof="0" smtClean="0"/>
              <a:t>Haga clic para modificar el estilo de título del patrón</a:t>
            </a:r>
            <a:endParaRPr lang="es-CO" noProof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CO" noProof="0" smtClean="0"/>
              <a:t>Haga clic para modificar el estilo de texto del patrón</a:t>
            </a:r>
          </a:p>
          <a:p>
            <a:pPr lvl="1"/>
            <a:r>
              <a:rPr lang="es-CO" noProof="0" smtClean="0"/>
              <a:t>Segundo nivel</a:t>
            </a:r>
          </a:p>
          <a:p>
            <a:pPr lvl="2"/>
            <a:r>
              <a:rPr lang="es-CO" noProof="0" smtClean="0"/>
              <a:t>Tercer nivel</a:t>
            </a:r>
          </a:p>
          <a:p>
            <a:pPr lvl="3"/>
            <a:r>
              <a:rPr lang="es-CO" noProof="0" smtClean="0"/>
              <a:t>Cuarto nivel</a:t>
            </a:r>
          </a:p>
          <a:p>
            <a:pPr lvl="4"/>
            <a:r>
              <a:rPr lang="es-CO" noProof="0" smtClean="0"/>
              <a:t>Quinto nivel</a:t>
            </a:r>
            <a:endParaRPr lang="es-CO" noProof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03249-DC19-46C4-83BB-C1A5F362C5DF}" type="datetimeFigureOut">
              <a:rPr lang="es-CO"/>
              <a:pPr>
                <a:defRPr/>
              </a:pPr>
              <a:t>20/03/2015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52631-658C-48A3-B262-5CBCE1931AF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PT INTERNA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3 Imagen" descr="medalla acreditación.jpg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31113" y="6000750"/>
            <a:ext cx="15128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s-CO" noProof="0" dirty="0" smtClean="0"/>
              <a:t>Haga clic para modificar el estilo de título del patrón</a:t>
            </a:r>
            <a:endParaRPr lang="es-CO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CO" noProof="0" smtClean="0"/>
              <a:t>Haga clic para modificar el estilo de texto del patrón</a:t>
            </a:r>
          </a:p>
          <a:p>
            <a:pPr lvl="1"/>
            <a:r>
              <a:rPr lang="es-CO" noProof="0" smtClean="0"/>
              <a:t>Segundo nivel</a:t>
            </a:r>
          </a:p>
          <a:p>
            <a:pPr lvl="2"/>
            <a:r>
              <a:rPr lang="es-CO" noProof="0" smtClean="0"/>
              <a:t>Tercer nivel</a:t>
            </a:r>
          </a:p>
          <a:p>
            <a:pPr lvl="3"/>
            <a:r>
              <a:rPr lang="es-CO" noProof="0" smtClean="0"/>
              <a:t>Cuarto nivel</a:t>
            </a:r>
          </a:p>
          <a:p>
            <a:pPr lvl="4"/>
            <a:r>
              <a:rPr lang="es-CO" noProof="0" smtClean="0"/>
              <a:t>Quinto nivel</a:t>
            </a:r>
            <a:endParaRPr lang="es-CO" noProof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7081838" y="6492875"/>
            <a:ext cx="21336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D168864-0BC9-448E-A884-261301E6F3C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PPT INTERNA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CO" noProof="0" smtClean="0"/>
              <a:t>Haga clic para modificar el estilo de título del patrón</a:t>
            </a:r>
            <a:endParaRPr lang="es-CO" noProof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O" noProof="0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E1C7F-CF4E-49CF-8478-618795F2BE6E}" type="datetimeFigureOut">
              <a:rPr lang="es-CO"/>
              <a:pPr>
                <a:defRPr/>
              </a:pPr>
              <a:t>20/03/2015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C5BAA-6305-45AD-B2C8-3AD0729C3F22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Marcador de contenido" descr="PPT INTERNA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noProof="0" smtClean="0"/>
              <a:t>Haga clic para modificar el estilo de título del patrón</a:t>
            </a:r>
            <a:endParaRPr lang="es-CO" noProof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O" noProof="0" smtClean="0"/>
              <a:t>Haga clic para modificar el estilo de texto del patrón</a:t>
            </a:r>
          </a:p>
          <a:p>
            <a:pPr lvl="1"/>
            <a:r>
              <a:rPr lang="es-CO" noProof="0" smtClean="0"/>
              <a:t>Segundo nivel</a:t>
            </a:r>
          </a:p>
          <a:p>
            <a:pPr lvl="2"/>
            <a:r>
              <a:rPr lang="es-CO" noProof="0" smtClean="0"/>
              <a:t>Tercer nivel</a:t>
            </a:r>
          </a:p>
          <a:p>
            <a:pPr lvl="3"/>
            <a:r>
              <a:rPr lang="es-CO" noProof="0" smtClean="0"/>
              <a:t>Cuarto nivel</a:t>
            </a:r>
          </a:p>
          <a:p>
            <a:pPr lvl="4"/>
            <a:r>
              <a:rPr lang="es-CO" noProof="0" smtClean="0"/>
              <a:t>Quinto nivel</a:t>
            </a:r>
            <a:endParaRPr lang="es-CO" noProof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O" noProof="0" smtClean="0"/>
              <a:t>Haga clic para modificar el estilo de texto del patrón</a:t>
            </a:r>
          </a:p>
          <a:p>
            <a:pPr lvl="1"/>
            <a:r>
              <a:rPr lang="es-CO" noProof="0" smtClean="0"/>
              <a:t>Segundo nivel</a:t>
            </a:r>
          </a:p>
          <a:p>
            <a:pPr lvl="2"/>
            <a:r>
              <a:rPr lang="es-CO" noProof="0" smtClean="0"/>
              <a:t>Tercer nivel</a:t>
            </a:r>
          </a:p>
          <a:p>
            <a:pPr lvl="3"/>
            <a:r>
              <a:rPr lang="es-CO" noProof="0" smtClean="0"/>
              <a:t>Cuarto nivel</a:t>
            </a:r>
          </a:p>
          <a:p>
            <a:pPr lvl="4"/>
            <a:r>
              <a:rPr lang="es-CO" noProof="0" smtClean="0"/>
              <a:t>Quinto nivel</a:t>
            </a:r>
            <a:endParaRPr lang="es-CO" noProof="0"/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D0F85-8BF3-4AF7-ABC9-AB97F6CD756F}" type="datetimeFigureOut">
              <a:rPr lang="es-CO"/>
              <a:pPr>
                <a:defRPr/>
              </a:pPr>
              <a:t>20/03/2015</a:t>
            </a:fld>
            <a:endParaRPr lang="es-CO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059EA-8FF1-42BC-8FBB-BA49451203F8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3 Marcador de contenido" descr="PPT INTERNA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O" noProof="0" smtClean="0"/>
              <a:t>Haga clic para modificar el estilo de título del patrón</a:t>
            </a:r>
            <a:endParaRPr lang="es-CO" noProof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O" noProof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O" noProof="0" smtClean="0"/>
              <a:t>Haga clic para modificar el estilo de texto del patrón</a:t>
            </a:r>
          </a:p>
          <a:p>
            <a:pPr lvl="1"/>
            <a:r>
              <a:rPr lang="es-CO" noProof="0" smtClean="0"/>
              <a:t>Segundo nivel</a:t>
            </a:r>
          </a:p>
          <a:p>
            <a:pPr lvl="2"/>
            <a:r>
              <a:rPr lang="es-CO" noProof="0" smtClean="0"/>
              <a:t>Tercer nivel</a:t>
            </a:r>
          </a:p>
          <a:p>
            <a:pPr lvl="3"/>
            <a:r>
              <a:rPr lang="es-CO" noProof="0" smtClean="0"/>
              <a:t>Cuarto nivel</a:t>
            </a:r>
          </a:p>
          <a:p>
            <a:pPr lvl="4"/>
            <a:r>
              <a:rPr lang="es-CO" noProof="0" smtClean="0"/>
              <a:t>Quinto nivel</a:t>
            </a:r>
            <a:endParaRPr lang="es-CO" noProof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O" noProof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O" noProof="0" smtClean="0"/>
              <a:t>Haga clic para modificar el estilo de texto del patrón</a:t>
            </a:r>
          </a:p>
          <a:p>
            <a:pPr lvl="1"/>
            <a:r>
              <a:rPr lang="es-CO" noProof="0" smtClean="0"/>
              <a:t>Segundo nivel</a:t>
            </a:r>
          </a:p>
          <a:p>
            <a:pPr lvl="2"/>
            <a:r>
              <a:rPr lang="es-CO" noProof="0" smtClean="0"/>
              <a:t>Tercer nivel</a:t>
            </a:r>
          </a:p>
          <a:p>
            <a:pPr lvl="3"/>
            <a:r>
              <a:rPr lang="es-CO" noProof="0" smtClean="0"/>
              <a:t>Cuarto nivel</a:t>
            </a:r>
          </a:p>
          <a:p>
            <a:pPr lvl="4"/>
            <a:r>
              <a:rPr lang="es-CO" noProof="0" smtClean="0"/>
              <a:t>Quinto nivel</a:t>
            </a:r>
            <a:endParaRPr lang="es-CO" noProof="0"/>
          </a:p>
        </p:txBody>
      </p:sp>
      <p:sp>
        <p:nvSpPr>
          <p:cNvPr id="8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42244-FE5F-4D49-A5DF-F38F58768DFA}" type="datetimeFigureOut">
              <a:rPr lang="es-CO"/>
              <a:pPr>
                <a:defRPr/>
              </a:pPr>
              <a:t>20/03/2015</a:t>
            </a:fld>
            <a:endParaRPr lang="es-CO"/>
          </a:p>
        </p:txBody>
      </p:sp>
      <p:sp>
        <p:nvSpPr>
          <p:cNvPr id="9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10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AAA25-DED8-4A8B-9045-4B62E375A23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 Marcador de contenido" descr="PPT INTERNA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noProof="0" smtClean="0"/>
              <a:t>Haga clic para modificar el estilo de título del patrón</a:t>
            </a:r>
            <a:endParaRPr lang="es-CO" noProof="0"/>
          </a:p>
        </p:txBody>
      </p:sp>
      <p:sp>
        <p:nvSpPr>
          <p:cNvPr id="4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F20EE-C302-4838-99EA-BB17B378456D}" type="datetimeFigureOut">
              <a:rPr lang="es-CO"/>
              <a:pPr>
                <a:defRPr/>
              </a:pPr>
              <a:t>20/03/2015</a:t>
            </a:fld>
            <a:endParaRPr lang="es-CO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5B726-2ACF-4359-A1AC-86FEF574231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Marcador de contenido" descr="PPT INTERNA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3 Imagen" descr="medalla acreditación.jpg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31113" y="6000750"/>
            <a:ext cx="15128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4741A-5902-4A75-A0B2-E7DCD7208B78}" type="datetimeFigureOut">
              <a:rPr lang="es-CO"/>
              <a:pPr>
                <a:defRPr/>
              </a:pPr>
              <a:t>20/03/2015</a:t>
            </a:fld>
            <a:endParaRPr lang="es-CO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D9FE9-B89B-4163-8A3D-6DCE2DD2D3AF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Marcador de contenido" descr="PPT INTERNA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O" noProof="0" smtClean="0"/>
              <a:t>Haga clic para modificar el estilo de título del patrón</a:t>
            </a:r>
            <a:endParaRPr lang="es-CO" noProof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CO" noProof="0" smtClean="0"/>
              <a:t>Haga clic para modificar el estilo de texto del patrón</a:t>
            </a:r>
          </a:p>
          <a:p>
            <a:pPr lvl="1"/>
            <a:r>
              <a:rPr lang="es-CO" noProof="0" smtClean="0"/>
              <a:t>Segundo nivel</a:t>
            </a:r>
          </a:p>
          <a:p>
            <a:pPr lvl="2"/>
            <a:r>
              <a:rPr lang="es-CO" noProof="0" smtClean="0"/>
              <a:t>Tercer nivel</a:t>
            </a:r>
          </a:p>
          <a:p>
            <a:pPr lvl="3"/>
            <a:r>
              <a:rPr lang="es-CO" noProof="0" smtClean="0"/>
              <a:t>Cuarto nivel</a:t>
            </a:r>
          </a:p>
          <a:p>
            <a:pPr lvl="4"/>
            <a:r>
              <a:rPr lang="es-CO" noProof="0" smtClean="0"/>
              <a:t>Quinto nivel</a:t>
            </a:r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O" noProof="0" smtClean="0"/>
              <a:t>Haga clic para modificar el estilo de texto del patrón</a:t>
            </a:r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74A89-3A83-467D-A401-1BADA186851F}" type="datetimeFigureOut">
              <a:rPr lang="es-CO"/>
              <a:pPr>
                <a:defRPr/>
              </a:pPr>
              <a:t>20/03/2015</a:t>
            </a:fld>
            <a:endParaRPr lang="es-CO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84039-2ADC-4E6F-9E33-22C1DC1AC3CB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Marcador de contenido" descr="PPT INTERNAS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938" y="0"/>
            <a:ext cx="915193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O" noProof="0" smtClean="0"/>
              <a:t>Haga clic para modificar el estilo de título del patrón</a:t>
            </a:r>
            <a:endParaRPr lang="es-CO" noProof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O" noProof="0" smtClean="0"/>
              <a:t>Haga clic para modificar el estilo de texto del patrón</a:t>
            </a:r>
          </a:p>
        </p:txBody>
      </p:sp>
      <p:sp>
        <p:nvSpPr>
          <p:cNvPr id="6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867BB-F115-4F7F-9A2C-34197D032464}" type="datetimeFigureOut">
              <a:rPr lang="es-CO"/>
              <a:pPr>
                <a:defRPr/>
              </a:pPr>
              <a:t>20/03/2015</a:t>
            </a:fld>
            <a:endParaRPr lang="es-CO"/>
          </a:p>
        </p:txBody>
      </p:sp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F7EAD-354C-49CF-8A90-4507E5507FD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A01A5B-2AAA-44D6-A31B-8506609F936E}" type="datetimeFigureOut">
              <a:rPr lang="es-ES"/>
              <a:pPr>
                <a:defRPr/>
              </a:pPr>
              <a:t>20/03/2015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449569-27B7-4250-A5DC-1720E32B84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19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ctrTitle"/>
          </p:nvPr>
        </p:nvSpPr>
        <p:spPr>
          <a:xfrm>
            <a:off x="0" y="5586413"/>
            <a:ext cx="3786188" cy="785812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Doctorado en Ingeniería Telemática</a:t>
            </a:r>
            <a:br>
              <a:rPr lang="es-ES" altLang="es-ES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altLang="es-ES" sz="1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Seminario II de Investigación</a:t>
            </a:r>
          </a:p>
        </p:txBody>
      </p:sp>
      <p:sp>
        <p:nvSpPr>
          <p:cNvPr id="13315" name="2 Subtítulo"/>
          <p:cNvSpPr>
            <a:spLocks noGrp="1"/>
          </p:cNvSpPr>
          <p:nvPr>
            <p:ph type="subTitle" idx="1"/>
          </p:nvPr>
        </p:nvSpPr>
        <p:spPr>
          <a:xfrm>
            <a:off x="1643063" y="428625"/>
            <a:ext cx="7072312" cy="20002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s-ES_tradnl" altLang="es-ES" sz="3600" b="1" smtClean="0"/>
              <a:t>Diseño de procesos formativos en línea masivos personalizables con Mastery Learning y Analítica del Aprendizaje</a:t>
            </a:r>
            <a:endParaRPr lang="es-ES" altLang="es-ES" sz="3600" b="1" smtClean="0"/>
          </a:p>
        </p:txBody>
      </p:sp>
      <p:sp>
        <p:nvSpPr>
          <p:cNvPr id="4" name="2 Subtítulo"/>
          <p:cNvSpPr txBox="1">
            <a:spLocks/>
          </p:cNvSpPr>
          <p:nvPr/>
        </p:nvSpPr>
        <p:spPr bwMode="auto">
          <a:xfrm>
            <a:off x="285750" y="3143250"/>
            <a:ext cx="85725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es-ES_tradnl" altLang="es-ES" sz="2800" dirty="0" err="1">
                <a:solidFill>
                  <a:schemeClr val="bg1"/>
                </a:solidFill>
                <a:latin typeface="+mn-lt"/>
              </a:rPr>
              <a:t>Mag</a:t>
            </a:r>
            <a:r>
              <a:rPr lang="es-ES_tradnl" altLang="es-ES" sz="2800" dirty="0">
                <a:solidFill>
                  <a:schemeClr val="bg1"/>
                </a:solidFill>
                <a:latin typeface="+mn-lt"/>
              </a:rPr>
              <a:t>. Mario </a:t>
            </a:r>
            <a:r>
              <a:rPr lang="es-ES_tradnl" altLang="es-ES" sz="2800" dirty="0" err="1">
                <a:solidFill>
                  <a:schemeClr val="bg1"/>
                </a:solidFill>
                <a:latin typeface="+mn-lt"/>
              </a:rPr>
              <a:t>Solarte</a:t>
            </a:r>
            <a:endParaRPr lang="es-ES_tradnl" altLang="es-ES" sz="2800" dirty="0">
              <a:solidFill>
                <a:schemeClr val="bg1"/>
              </a:solidFill>
              <a:latin typeface="+mn-lt"/>
            </a:endParaRPr>
          </a:p>
          <a:p>
            <a:pPr algn="ctr">
              <a:spcBef>
                <a:spcPct val="20000"/>
              </a:spcBef>
              <a:buFont typeface="Wingdings 2" pitchFamily="18" charset="2"/>
              <a:buNone/>
              <a:defRPr/>
            </a:pPr>
            <a:r>
              <a:rPr lang="es-ES_tradnl" altLang="es-ES" sz="2800" dirty="0">
                <a:solidFill>
                  <a:schemeClr val="bg1"/>
                </a:solidFill>
                <a:latin typeface="+mn-lt"/>
              </a:rPr>
              <a:t>Popayán, 12 de diciembre de 2014 </a:t>
            </a:r>
            <a:endParaRPr lang="es-ES" altLang="es-ES" sz="28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mtClean="0"/>
              <a:t>“Personalización” en un MOOC</a:t>
            </a:r>
          </a:p>
        </p:txBody>
      </p:sp>
      <p:sp>
        <p:nvSpPr>
          <p:cNvPr id="2048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ES" smtClean="0"/>
              <a:t>Premisa: No se debe personalizar un MOOC que haya sido diseñado para propósito general, la personalización debe ser contemplada desde el diseño.</a:t>
            </a:r>
          </a:p>
          <a:p>
            <a:pPr algn="r">
              <a:buFont typeface="Arial" charset="0"/>
              <a:buNone/>
            </a:pPr>
            <a:r>
              <a:rPr lang="es-ES" altLang="es-ES" smtClean="0"/>
              <a:t>(Zapata, 2013)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mtClean="0"/>
              <a:t>MOOC: Metodología se diseño</a:t>
            </a:r>
          </a:p>
        </p:txBody>
      </p:sp>
      <p:sp>
        <p:nvSpPr>
          <p:cNvPr id="2150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ES" dirty="0" smtClean="0"/>
              <a:t>Diseño de MOOC</a:t>
            </a:r>
          </a:p>
          <a:p>
            <a:pPr lvl="1"/>
            <a:r>
              <a:rPr lang="es-ES" altLang="es-ES" dirty="0" smtClean="0"/>
              <a:t>Ward et </a:t>
            </a:r>
            <a:r>
              <a:rPr lang="es-ES" altLang="es-ES" dirty="0" smtClean="0"/>
              <a:t>al </a:t>
            </a:r>
            <a:r>
              <a:rPr lang="es-ES" altLang="es-ES" dirty="0" smtClean="0"/>
              <a:t>(2011)</a:t>
            </a:r>
          </a:p>
          <a:p>
            <a:pPr lvl="1"/>
            <a:r>
              <a:rPr lang="es-ES" altLang="es-ES" dirty="0" err="1" smtClean="0"/>
              <a:t>McKness</a:t>
            </a:r>
            <a:r>
              <a:rPr lang="es-ES" altLang="es-ES" dirty="0" smtClean="0"/>
              <a:t> et </a:t>
            </a:r>
            <a:r>
              <a:rPr lang="es-ES" altLang="es-ES" dirty="0" smtClean="0"/>
              <a:t>al </a:t>
            </a:r>
            <a:r>
              <a:rPr lang="es-ES" altLang="es-ES" dirty="0" smtClean="0"/>
              <a:t>(2013)</a:t>
            </a:r>
          </a:p>
          <a:p>
            <a:pPr lvl="1"/>
            <a:r>
              <a:rPr lang="es-ES" altLang="es-ES" dirty="0" err="1" smtClean="0"/>
              <a:t>Guardià</a:t>
            </a:r>
            <a:r>
              <a:rPr lang="es-ES" altLang="es-ES" dirty="0" smtClean="0"/>
              <a:t> et </a:t>
            </a:r>
            <a:r>
              <a:rPr lang="es-ES" altLang="es-ES" dirty="0" smtClean="0"/>
              <a:t>al </a:t>
            </a:r>
            <a:r>
              <a:rPr lang="es-ES" altLang="es-ES" dirty="0" smtClean="0"/>
              <a:t>(2013)</a:t>
            </a:r>
          </a:p>
          <a:p>
            <a:pPr lvl="1"/>
            <a:r>
              <a:rPr lang="es-ES" altLang="es-ES" dirty="0" smtClean="0"/>
              <a:t>Zapata (</a:t>
            </a:r>
            <a:r>
              <a:rPr lang="es-ES" altLang="es-ES" dirty="0" smtClean="0"/>
              <a:t>2014)</a:t>
            </a:r>
            <a:endParaRPr lang="es-ES" altLang="es-ES" dirty="0" smtClean="0"/>
          </a:p>
          <a:p>
            <a:pPr lvl="1"/>
            <a:r>
              <a:rPr lang="es-ES" altLang="es-ES" dirty="0" smtClean="0"/>
              <a:t>Méndez (2014)</a:t>
            </a:r>
          </a:p>
          <a:p>
            <a:pPr lvl="1"/>
            <a:endParaRPr lang="es-ES" altLang="es-ES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4929188" y="3214688"/>
            <a:ext cx="4000500" cy="25669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3200" dirty="0" err="1">
                <a:latin typeface="+mn-lt"/>
              </a:rPr>
              <a:t>Mastery</a:t>
            </a:r>
            <a:r>
              <a:rPr lang="es-ES" sz="3200" dirty="0">
                <a:latin typeface="+mn-lt"/>
              </a:rPr>
              <a:t> </a:t>
            </a:r>
            <a:r>
              <a:rPr lang="es-ES" sz="3200" dirty="0" err="1">
                <a:latin typeface="+mn-lt"/>
              </a:rPr>
              <a:t>Learning</a:t>
            </a:r>
            <a:endParaRPr lang="es-ES" sz="320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s-ES" sz="2800" dirty="0">
                <a:latin typeface="+mn-lt"/>
              </a:rPr>
              <a:t>Block (1971)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s-ES" sz="2800" dirty="0" err="1">
                <a:latin typeface="+mn-lt"/>
              </a:rPr>
              <a:t>Reigueluth</a:t>
            </a:r>
            <a:r>
              <a:rPr lang="es-ES" sz="2800" dirty="0">
                <a:latin typeface="+mn-lt"/>
              </a:rPr>
              <a:t> (2008, 2013)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s-ES" sz="2800" dirty="0" err="1">
                <a:latin typeface="+mn-lt"/>
              </a:rPr>
              <a:t>Brandman</a:t>
            </a:r>
            <a:r>
              <a:rPr lang="es-ES" sz="2800" dirty="0">
                <a:latin typeface="+mn-lt"/>
              </a:rPr>
              <a:t> (2013)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 smtClean="0"/>
              <a:t>“Personalización” </a:t>
            </a:r>
            <a:r>
              <a:rPr lang="es-ES" altLang="es-ES" dirty="0" smtClean="0"/>
              <a:t>del aprendizaje</a:t>
            </a:r>
            <a:endParaRPr lang="es-ES" altLang="es-ES" dirty="0" smtClean="0"/>
          </a:p>
        </p:txBody>
      </p:sp>
      <p:sp>
        <p:nvSpPr>
          <p:cNvPr id="22531" name="2 Marcador de contenido"/>
          <p:cNvSpPr>
            <a:spLocks noGrp="1"/>
          </p:cNvSpPr>
          <p:nvPr>
            <p:ph idx="1"/>
          </p:nvPr>
        </p:nvSpPr>
        <p:spPr>
          <a:xfrm>
            <a:off x="214313" y="1571625"/>
            <a:ext cx="4500562" cy="3286125"/>
          </a:xfrm>
        </p:spPr>
        <p:txBody>
          <a:bodyPr/>
          <a:lstStyle/>
          <a:p>
            <a:r>
              <a:rPr lang="es-ES" altLang="es-ES" smtClean="0"/>
              <a:t>Estilos de aprendizaje</a:t>
            </a:r>
          </a:p>
          <a:p>
            <a:pPr lvl="1"/>
            <a:r>
              <a:rPr lang="es-ES" altLang="es-ES" smtClean="0"/>
              <a:t>Kolb (1981, 1999)</a:t>
            </a:r>
          </a:p>
          <a:p>
            <a:pPr lvl="1"/>
            <a:r>
              <a:rPr lang="es-ES" altLang="es-ES" smtClean="0"/>
              <a:t>Felder &amp; Silvermann (1988, 1996)</a:t>
            </a:r>
          </a:p>
          <a:p>
            <a:pPr lvl="1"/>
            <a:r>
              <a:rPr lang="es-ES" altLang="es-ES" smtClean="0"/>
              <a:t>Honey &amp; Munford (1986, 2000)</a:t>
            </a:r>
          </a:p>
          <a:p>
            <a:pPr lvl="1"/>
            <a:endParaRPr lang="es-ES" altLang="es-ES" smtClean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4535488" y="2420938"/>
            <a:ext cx="450056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3200" dirty="0">
                <a:latin typeface="+mn-lt"/>
              </a:rPr>
              <a:t>Inteligencias múltiples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s-ES" sz="2800" dirty="0">
                <a:latin typeface="+mn-lt"/>
              </a:rPr>
              <a:t>Gardner (1987, 1997, 2003)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s-ES" sz="2800" dirty="0" err="1">
                <a:latin typeface="+mn-lt"/>
              </a:rPr>
              <a:t>Santaella</a:t>
            </a:r>
            <a:r>
              <a:rPr lang="es-ES" sz="2800" dirty="0">
                <a:latin typeface="+mn-lt"/>
              </a:rPr>
              <a:t> (2010)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ES" sz="2800" dirty="0">
                <a:latin typeface="+mn-lt"/>
              </a:rPr>
              <a:t>Perfiles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r>
              <a:rPr lang="es-ES" sz="2800" dirty="0" err="1">
                <a:latin typeface="+mn-lt"/>
              </a:rPr>
              <a:t>Zhou</a:t>
            </a:r>
            <a:r>
              <a:rPr lang="es-ES" sz="2800" dirty="0">
                <a:latin typeface="+mn-lt"/>
              </a:rPr>
              <a:t> (2010)</a:t>
            </a:r>
          </a:p>
          <a:p>
            <a:pPr marL="285750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endParaRPr lang="es-ES" sz="280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  <a:defRPr/>
            </a:pPr>
            <a:endParaRPr lang="es-ES" sz="2800" dirty="0"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mtClean="0"/>
              <a:t>Premisa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El estilo de aprendizaje –o el tipo de inteligencia- de un estudiante en un MOOC se puede extraer con técnicas de </a:t>
            </a:r>
            <a:r>
              <a:rPr lang="es-ES" i="1" dirty="0" err="1" smtClean="0"/>
              <a:t>Learning</a:t>
            </a:r>
            <a:r>
              <a:rPr lang="es-ES" i="1" dirty="0" smtClean="0"/>
              <a:t> </a:t>
            </a:r>
            <a:r>
              <a:rPr lang="es-ES" i="1" dirty="0" err="1" smtClean="0"/>
              <a:t>Analytics</a:t>
            </a:r>
            <a:r>
              <a:rPr lang="es-ES" dirty="0" smtClean="0"/>
              <a:t>.</a:t>
            </a:r>
          </a:p>
          <a:p>
            <a:pPr>
              <a:defRPr/>
            </a:pPr>
            <a:endParaRPr lang="es-ES" dirty="0" smtClean="0"/>
          </a:p>
          <a:p>
            <a:pPr marL="0" indent="0" algn="r">
              <a:buFont typeface="Arial" charset="0"/>
              <a:buNone/>
              <a:defRPr/>
            </a:pPr>
            <a:r>
              <a:rPr lang="es-ES" i="1" dirty="0" smtClean="0"/>
              <a:t>(Sugerencia profesores del Doctorado en Ciencias de la Educación RUDECOLOMBIA, 2014)</a:t>
            </a:r>
            <a:endParaRPr lang="es-ES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ES" smtClean="0"/>
              <a:t>Mapeo sistemático</a:t>
            </a: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723121"/>
              </p:ext>
            </p:extLst>
          </p:nvPr>
        </p:nvGraphicFramePr>
        <p:xfrm>
          <a:off x="500063" y="3929063"/>
          <a:ext cx="82296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Google </a:t>
                      </a:r>
                      <a:r>
                        <a:rPr lang="es-ES" sz="1600" dirty="0" err="1" smtClean="0"/>
                        <a:t>Scholar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ACM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IEEE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err="1" smtClean="0"/>
                        <a:t>ScienceDirect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Total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 err="1" smtClean="0"/>
                        <a:t>Learning</a:t>
                      </a:r>
                      <a:r>
                        <a:rPr lang="es-ES" sz="2000" dirty="0" smtClean="0"/>
                        <a:t> </a:t>
                      </a:r>
                      <a:r>
                        <a:rPr lang="es-ES" sz="2000" dirty="0" err="1" smtClean="0"/>
                        <a:t>styles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 smtClean="0"/>
                        <a:t>25 </a:t>
                      </a:r>
                      <a:r>
                        <a:rPr lang="es-ES" sz="2000" dirty="0" smtClean="0"/>
                        <a:t>/ </a:t>
                      </a:r>
                      <a:r>
                        <a:rPr lang="es-ES" sz="2000" dirty="0" smtClean="0"/>
                        <a:t>9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 smtClean="0"/>
                        <a:t>9 </a:t>
                      </a:r>
                      <a:r>
                        <a:rPr lang="es-ES" sz="2000" dirty="0" smtClean="0"/>
                        <a:t>/ </a:t>
                      </a:r>
                      <a:r>
                        <a:rPr lang="es-ES" sz="2000" dirty="0" smtClean="0"/>
                        <a:t>3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 smtClean="0"/>
                        <a:t>9 </a:t>
                      </a:r>
                      <a:r>
                        <a:rPr lang="es-ES" sz="2000" dirty="0" smtClean="0"/>
                        <a:t>/ </a:t>
                      </a:r>
                      <a:r>
                        <a:rPr lang="es-ES" sz="2000" dirty="0" smtClean="0"/>
                        <a:t>2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 smtClean="0"/>
                        <a:t>1 / 1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 smtClean="0"/>
                        <a:t>44 </a:t>
                      </a:r>
                      <a:r>
                        <a:rPr lang="es-ES" sz="2000" dirty="0" smtClean="0"/>
                        <a:t>/ </a:t>
                      </a:r>
                      <a:r>
                        <a:rPr lang="es-ES" sz="2000" dirty="0" smtClean="0"/>
                        <a:t>15</a:t>
                      </a:r>
                      <a:endParaRPr lang="es-E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2000" dirty="0" err="1" smtClean="0"/>
                        <a:t>Adaptive</a:t>
                      </a:r>
                      <a:r>
                        <a:rPr lang="es-ES" sz="2000" dirty="0" smtClean="0"/>
                        <a:t> </a:t>
                      </a:r>
                      <a:r>
                        <a:rPr lang="es-ES" sz="2000" dirty="0" err="1" smtClean="0"/>
                        <a:t>learning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 smtClean="0"/>
                        <a:t>53 </a:t>
                      </a:r>
                      <a:r>
                        <a:rPr lang="es-ES" sz="2000" dirty="0" smtClean="0"/>
                        <a:t>/ </a:t>
                      </a:r>
                      <a:r>
                        <a:rPr lang="es-ES" sz="2000" dirty="0" smtClean="0"/>
                        <a:t>8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 smtClean="0"/>
                        <a:t>11 </a:t>
                      </a:r>
                      <a:r>
                        <a:rPr lang="es-ES" sz="2000" dirty="0" smtClean="0"/>
                        <a:t>/ </a:t>
                      </a:r>
                      <a:r>
                        <a:rPr lang="es-ES" sz="2000" dirty="0" smtClean="0"/>
                        <a:t>4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 smtClean="0"/>
                        <a:t>5 </a:t>
                      </a:r>
                      <a:r>
                        <a:rPr lang="es-ES" sz="2000" dirty="0" smtClean="0"/>
                        <a:t>/ </a:t>
                      </a:r>
                      <a:r>
                        <a:rPr lang="es-ES" sz="2000" dirty="0" smtClean="0"/>
                        <a:t>2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 smtClean="0"/>
                        <a:t>0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000" dirty="0" smtClean="0"/>
                        <a:t>69 </a:t>
                      </a:r>
                      <a:r>
                        <a:rPr lang="es-ES" sz="2000" dirty="0" smtClean="0"/>
                        <a:t>/ </a:t>
                      </a:r>
                      <a:r>
                        <a:rPr lang="es-ES" sz="2000" dirty="0" smtClean="0"/>
                        <a:t>14</a:t>
                      </a:r>
                      <a:endParaRPr lang="es-E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571500" y="1428750"/>
          <a:ext cx="8143875" cy="2290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75"/>
                <a:gridCol w="6286500"/>
              </a:tblGrid>
              <a:tr h="370789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Concepto</a:t>
                      </a:r>
                      <a:endParaRPr lang="es-ES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Sinónimos</a:t>
                      </a:r>
                      <a:endParaRPr lang="es-ES" sz="1800" dirty="0"/>
                    </a:p>
                  </a:txBody>
                  <a:tcPr marL="91439" marR="91439" marT="45714" marB="45714"/>
                </a:tc>
              </a:tr>
              <a:tr h="639991">
                <a:tc>
                  <a:txBody>
                    <a:bodyPr/>
                    <a:lstStyle/>
                    <a:p>
                      <a:r>
                        <a:rPr lang="es-ES" sz="1800" b="1" dirty="0" err="1" smtClean="0"/>
                        <a:t>MOOCs</a:t>
                      </a:r>
                      <a:endParaRPr lang="es-ES" sz="1800" b="1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MOOC, </a:t>
                      </a:r>
                      <a:r>
                        <a:rPr lang="es-ES" sz="18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Massive</a:t>
                      </a:r>
                      <a:r>
                        <a:rPr lang="es-ES" sz="1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Open Online </a:t>
                      </a:r>
                      <a:r>
                        <a:rPr lang="es-ES" sz="18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Courses</a:t>
                      </a:r>
                      <a:r>
                        <a:rPr lang="es-ES" sz="1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, </a:t>
                      </a:r>
                      <a:r>
                        <a:rPr lang="es-ES" sz="18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Massively</a:t>
                      </a:r>
                      <a:r>
                        <a:rPr lang="es-ES" sz="18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Open Online </a:t>
                      </a:r>
                      <a:r>
                        <a:rPr lang="es-ES" sz="1800" b="1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Courses</a:t>
                      </a:r>
                      <a:r>
                        <a:rPr lang="es-ES" sz="18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, </a:t>
                      </a:r>
                      <a:r>
                        <a:rPr lang="es-ES" sz="1800" b="1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aMOOCs</a:t>
                      </a:r>
                      <a:r>
                        <a:rPr lang="es-ES" sz="18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, </a:t>
                      </a:r>
                      <a:r>
                        <a:rPr lang="es-ES" sz="1800" b="1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aMOOC</a:t>
                      </a:r>
                      <a:r>
                        <a:rPr lang="es-ES" sz="18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.</a:t>
                      </a:r>
                      <a:endParaRPr lang="es-ES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39" marR="91439" marT="45714" marB="45714"/>
                </a:tc>
              </a:tr>
              <a:tr h="639991">
                <a:tc>
                  <a:txBody>
                    <a:bodyPr/>
                    <a:lstStyle/>
                    <a:p>
                      <a:r>
                        <a:rPr lang="es-ES" sz="1800" dirty="0" err="1" smtClean="0"/>
                        <a:t>Learning</a:t>
                      </a:r>
                      <a:r>
                        <a:rPr lang="es-ES" sz="1800" dirty="0" smtClean="0"/>
                        <a:t> </a:t>
                      </a:r>
                      <a:r>
                        <a:rPr lang="es-ES" sz="1800" dirty="0" err="1" smtClean="0"/>
                        <a:t>styles</a:t>
                      </a:r>
                      <a:endParaRPr lang="es-ES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es-ES" sz="18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Learning</a:t>
                      </a:r>
                      <a:r>
                        <a:rPr lang="es-ES" sz="1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lang="es-ES" sz="18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style</a:t>
                      </a:r>
                      <a:r>
                        <a:rPr lang="es-ES" sz="1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, </a:t>
                      </a:r>
                      <a:r>
                        <a:rPr lang="es-ES" sz="18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multiple</a:t>
                      </a:r>
                      <a:r>
                        <a:rPr lang="es-ES" sz="1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lang="es-ES" sz="18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intelligences</a:t>
                      </a:r>
                      <a:r>
                        <a:rPr lang="es-ES" sz="1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,</a:t>
                      </a:r>
                      <a:r>
                        <a:rPr lang="es-ES" sz="1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lang="es-ES" sz="18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multiple</a:t>
                      </a:r>
                      <a:r>
                        <a:rPr lang="es-ES" sz="1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lang="es-ES" sz="18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intelligence</a:t>
                      </a:r>
                      <a:r>
                        <a:rPr lang="es-ES" sz="1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, </a:t>
                      </a:r>
                      <a:r>
                        <a:rPr lang="es-ES" sz="18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thinking</a:t>
                      </a:r>
                      <a:r>
                        <a:rPr lang="es-ES" sz="1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lang="es-ES" sz="18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styles</a:t>
                      </a:r>
                      <a:r>
                        <a:rPr lang="es-ES" sz="1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, </a:t>
                      </a:r>
                      <a:r>
                        <a:rPr lang="es-ES" sz="18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thinking</a:t>
                      </a:r>
                      <a:r>
                        <a:rPr lang="es-ES" sz="1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lang="es-ES" sz="18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style</a:t>
                      </a:r>
                      <a:r>
                        <a:rPr lang="es-ES" sz="1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.</a:t>
                      </a:r>
                      <a:endParaRPr lang="es-E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39" marR="91439" marT="45714" marB="45714"/>
                </a:tc>
              </a:tr>
              <a:tr h="639991">
                <a:tc>
                  <a:txBody>
                    <a:bodyPr/>
                    <a:lstStyle/>
                    <a:p>
                      <a:r>
                        <a:rPr lang="es-ES" sz="1800" dirty="0" err="1" smtClean="0"/>
                        <a:t>Adaptive</a:t>
                      </a:r>
                      <a:r>
                        <a:rPr lang="es-ES" sz="1800" dirty="0" smtClean="0"/>
                        <a:t> </a:t>
                      </a:r>
                      <a:r>
                        <a:rPr lang="es-ES" sz="1800" dirty="0" err="1" smtClean="0"/>
                        <a:t>learning</a:t>
                      </a:r>
                      <a:endParaRPr lang="es-ES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es-ES" sz="18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Personalized</a:t>
                      </a:r>
                      <a:r>
                        <a:rPr lang="es-ES" sz="1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lang="es-ES" sz="18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learning</a:t>
                      </a:r>
                      <a:r>
                        <a:rPr lang="es-ES" sz="1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,</a:t>
                      </a:r>
                      <a:r>
                        <a:rPr lang="es-ES" sz="1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lang="es-ES" sz="1800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personalization</a:t>
                      </a:r>
                      <a:r>
                        <a:rPr lang="es-ES" sz="1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, </a:t>
                      </a:r>
                      <a:r>
                        <a:rPr lang="es-ES" sz="1800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adaptative</a:t>
                      </a:r>
                      <a:r>
                        <a:rPr lang="es-ES" sz="1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lang="es-ES" sz="1800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learning</a:t>
                      </a:r>
                      <a:r>
                        <a:rPr lang="es-ES" sz="1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,  </a:t>
                      </a:r>
                      <a:r>
                        <a:rPr lang="es-ES" sz="1800" baseline="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adaptivity</a:t>
                      </a:r>
                      <a:r>
                        <a:rPr lang="es-ES" sz="1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.</a:t>
                      </a:r>
                      <a:endParaRPr lang="es-E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91439" marR="91439" marT="45714" marB="45714"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40 Grupo"/>
          <p:cNvGrpSpPr>
            <a:grpSpLocks/>
          </p:cNvGrpSpPr>
          <p:nvPr/>
        </p:nvGrpSpPr>
        <p:grpSpPr bwMode="auto">
          <a:xfrm>
            <a:off x="1468438" y="357188"/>
            <a:ext cx="7175500" cy="5253037"/>
            <a:chOff x="1183028" y="961870"/>
            <a:chExt cx="7175186" cy="5253212"/>
          </a:xfrm>
        </p:grpSpPr>
        <p:grpSp>
          <p:nvGrpSpPr>
            <p:cNvPr id="25603" name="7 Grupo"/>
            <p:cNvGrpSpPr>
              <a:grpSpLocks/>
            </p:cNvGrpSpPr>
            <p:nvPr/>
          </p:nvGrpSpPr>
          <p:grpSpPr bwMode="auto">
            <a:xfrm>
              <a:off x="1183028" y="961870"/>
              <a:ext cx="6357982" cy="4786346"/>
              <a:chOff x="1413980" y="858026"/>
              <a:chExt cx="6357982" cy="4786346"/>
            </a:xfrm>
          </p:grpSpPr>
          <p:cxnSp>
            <p:nvCxnSpPr>
              <p:cNvPr id="5" name="4 Conector recto de flecha"/>
              <p:cNvCxnSpPr/>
              <p:nvPr/>
            </p:nvCxnSpPr>
            <p:spPr>
              <a:xfrm rot="5400000" flipH="1" flipV="1">
                <a:off x="-964175" y="3250468"/>
                <a:ext cx="4786471" cy="1588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6 Conector recto de flecha"/>
              <p:cNvCxnSpPr/>
              <p:nvPr/>
            </p:nvCxnSpPr>
            <p:spPr>
              <a:xfrm>
                <a:off x="1413980" y="5628621"/>
                <a:ext cx="6357659" cy="1588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604" name="24 CuadroTexto"/>
            <p:cNvSpPr txBox="1">
              <a:spLocks noChangeArrowheads="1"/>
            </p:cNvSpPr>
            <p:nvPr/>
          </p:nvSpPr>
          <p:spPr bwMode="auto">
            <a:xfrm>
              <a:off x="2017100" y="5833608"/>
              <a:ext cx="6976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altLang="es-ES"/>
                <a:t>2012</a:t>
              </a:r>
            </a:p>
          </p:txBody>
        </p:sp>
        <p:sp>
          <p:nvSpPr>
            <p:cNvPr id="25605" name="25 CuadroTexto"/>
            <p:cNvSpPr txBox="1">
              <a:spLocks noChangeArrowheads="1"/>
            </p:cNvSpPr>
            <p:nvPr/>
          </p:nvSpPr>
          <p:spPr bwMode="auto">
            <a:xfrm>
              <a:off x="3714859" y="5845750"/>
              <a:ext cx="6976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altLang="es-ES"/>
                <a:t>2013</a:t>
              </a:r>
            </a:p>
          </p:txBody>
        </p:sp>
        <p:sp>
          <p:nvSpPr>
            <p:cNvPr id="25606" name="26 CuadroTexto"/>
            <p:cNvSpPr txBox="1">
              <a:spLocks noChangeArrowheads="1"/>
            </p:cNvSpPr>
            <p:nvPr/>
          </p:nvSpPr>
          <p:spPr bwMode="auto">
            <a:xfrm>
              <a:off x="5429371" y="5841146"/>
              <a:ext cx="6976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altLang="es-ES"/>
                <a:t>2014</a:t>
              </a:r>
            </a:p>
          </p:txBody>
        </p:sp>
        <p:sp>
          <p:nvSpPr>
            <p:cNvPr id="33" name="32 Elipse"/>
            <p:cNvSpPr/>
            <p:nvPr/>
          </p:nvSpPr>
          <p:spPr>
            <a:xfrm>
              <a:off x="2170410" y="5191111"/>
              <a:ext cx="357171" cy="35719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/>
                <a:t>1</a:t>
              </a:r>
            </a:p>
          </p:txBody>
        </p:sp>
        <p:sp>
          <p:nvSpPr>
            <p:cNvPr id="34" name="33 Elipse"/>
            <p:cNvSpPr/>
            <p:nvPr/>
          </p:nvSpPr>
          <p:spPr>
            <a:xfrm>
              <a:off x="3697518" y="2531959"/>
              <a:ext cx="785778" cy="71439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/>
                <a:t>8</a:t>
              </a:r>
            </a:p>
          </p:txBody>
        </p:sp>
        <p:sp>
          <p:nvSpPr>
            <p:cNvPr id="35" name="34 Elipse"/>
            <p:cNvSpPr/>
            <p:nvPr/>
          </p:nvSpPr>
          <p:spPr>
            <a:xfrm>
              <a:off x="5456391" y="3457701"/>
              <a:ext cx="642909" cy="571519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/>
                <a:t>6</a:t>
              </a:r>
              <a:endParaRPr lang="es-ES" dirty="0"/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4697599" y="1020609"/>
              <a:ext cx="3660615" cy="36831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dirty="0">
                  <a:solidFill>
                    <a:schemeClr val="bg1"/>
                  </a:solidFill>
                </a:rPr>
                <a:t>Estilos de aprendizaje en MOOC</a:t>
              </a:r>
            </a:p>
          </p:txBody>
        </p:sp>
        <p:sp>
          <p:nvSpPr>
            <p:cNvPr id="37" name="36 Elipse"/>
            <p:cNvSpPr/>
            <p:nvPr/>
          </p:nvSpPr>
          <p:spPr>
            <a:xfrm>
              <a:off x="3840387" y="3817753"/>
              <a:ext cx="428606" cy="42863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/>
                <a:t>5</a:t>
              </a:r>
              <a:endParaRPr lang="es-ES" dirty="0"/>
            </a:p>
          </p:txBody>
        </p:sp>
        <p:sp>
          <p:nvSpPr>
            <p:cNvPr id="38" name="37 Elipse"/>
            <p:cNvSpPr/>
            <p:nvPr/>
          </p:nvSpPr>
          <p:spPr>
            <a:xfrm>
              <a:off x="5384956" y="2233524"/>
              <a:ext cx="785779" cy="71439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/>
                <a:t>9</a:t>
              </a:r>
              <a:endParaRPr lang="es-ES" dirty="0"/>
            </a:p>
          </p:txBody>
        </p:sp>
        <p:sp>
          <p:nvSpPr>
            <p:cNvPr id="39" name="38 CuadroTexto"/>
            <p:cNvSpPr txBox="1"/>
            <p:nvPr/>
          </p:nvSpPr>
          <p:spPr>
            <a:xfrm>
              <a:off x="4789670" y="1520689"/>
              <a:ext cx="3481235" cy="36831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dirty="0">
                  <a:solidFill>
                    <a:schemeClr val="bg1"/>
                  </a:solidFill>
                </a:rPr>
                <a:t>Sistemas adaptativos en MOOC</a:t>
              </a: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61 Grupo"/>
          <p:cNvGrpSpPr>
            <a:grpSpLocks/>
          </p:cNvGrpSpPr>
          <p:nvPr/>
        </p:nvGrpSpPr>
        <p:grpSpPr bwMode="auto">
          <a:xfrm>
            <a:off x="1339850" y="142875"/>
            <a:ext cx="6677025" cy="1928813"/>
            <a:chOff x="1339858" y="662270"/>
            <a:chExt cx="6677804" cy="1929154"/>
          </a:xfrm>
        </p:grpSpPr>
        <p:cxnSp>
          <p:nvCxnSpPr>
            <p:cNvPr id="3" name="2 Conector recto de flecha"/>
            <p:cNvCxnSpPr/>
            <p:nvPr/>
          </p:nvCxnSpPr>
          <p:spPr>
            <a:xfrm rot="5400000" flipH="1" flipV="1">
              <a:off x="617418" y="1384710"/>
              <a:ext cx="1462346" cy="1746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50" name="12 CuadroTexto"/>
            <p:cNvSpPr txBox="1">
              <a:spLocks noChangeArrowheads="1"/>
            </p:cNvSpPr>
            <p:nvPr/>
          </p:nvSpPr>
          <p:spPr bwMode="auto">
            <a:xfrm>
              <a:off x="1374043" y="2194874"/>
              <a:ext cx="6976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altLang="es-ES"/>
                <a:t>2012</a:t>
              </a:r>
            </a:p>
          </p:txBody>
        </p:sp>
        <p:sp>
          <p:nvSpPr>
            <p:cNvPr id="26651" name="13 CuadroTexto"/>
            <p:cNvSpPr txBox="1">
              <a:spLocks noChangeArrowheads="1"/>
            </p:cNvSpPr>
            <p:nvPr/>
          </p:nvSpPr>
          <p:spPr bwMode="auto">
            <a:xfrm>
              <a:off x="2357422" y="2192268"/>
              <a:ext cx="6976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altLang="es-ES"/>
                <a:t>2013</a:t>
              </a:r>
            </a:p>
          </p:txBody>
        </p:sp>
        <p:sp>
          <p:nvSpPr>
            <p:cNvPr id="26652" name="14 CuadroTexto"/>
            <p:cNvSpPr txBox="1">
              <a:spLocks noChangeArrowheads="1"/>
            </p:cNvSpPr>
            <p:nvPr/>
          </p:nvSpPr>
          <p:spPr bwMode="auto">
            <a:xfrm>
              <a:off x="3286116" y="2202412"/>
              <a:ext cx="6976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altLang="es-ES"/>
                <a:t>2014</a:t>
              </a:r>
            </a:p>
          </p:txBody>
        </p:sp>
        <p:sp>
          <p:nvSpPr>
            <p:cNvPr id="19" name="18 Elipse"/>
            <p:cNvSpPr/>
            <p:nvPr/>
          </p:nvSpPr>
          <p:spPr>
            <a:xfrm>
              <a:off x="1571660" y="1591122"/>
              <a:ext cx="357230" cy="35725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/>
                <a:t>1</a:t>
              </a: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697088" y="701965"/>
              <a:ext cx="2198294" cy="36939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dirty="0" err="1" smtClean="0">
                  <a:solidFill>
                    <a:schemeClr val="bg1"/>
                  </a:solidFill>
                </a:rPr>
                <a:t>Felder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>
                  <a:solidFill>
                    <a:schemeClr val="bg1"/>
                  </a:solidFill>
                </a:rPr>
                <a:t>- </a:t>
              </a:r>
              <a:r>
                <a:rPr lang="es-ES" dirty="0" err="1">
                  <a:solidFill>
                    <a:schemeClr val="bg1"/>
                  </a:solidFill>
                </a:rPr>
                <a:t>Silvermann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23" name="22 Elipse"/>
            <p:cNvSpPr/>
            <p:nvPr/>
          </p:nvSpPr>
          <p:spPr>
            <a:xfrm>
              <a:off x="3429252" y="1068147"/>
              <a:ext cx="428675" cy="428701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/>
                <a:t>3</a:t>
              </a:r>
              <a:endParaRPr lang="es-ES" dirty="0"/>
            </a:p>
          </p:txBody>
        </p:sp>
        <p:cxnSp>
          <p:nvCxnSpPr>
            <p:cNvPr id="38" name="37 Conector recto de flecha"/>
            <p:cNvCxnSpPr/>
            <p:nvPr/>
          </p:nvCxnSpPr>
          <p:spPr>
            <a:xfrm>
              <a:off x="1357323" y="2116677"/>
              <a:ext cx="3000725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42 Elipse"/>
            <p:cNvSpPr/>
            <p:nvPr/>
          </p:nvSpPr>
          <p:spPr>
            <a:xfrm>
              <a:off x="2500456" y="1576832"/>
              <a:ext cx="357229" cy="357251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/>
                <a:t>1</a:t>
              </a:r>
            </a:p>
          </p:txBody>
        </p:sp>
        <p:cxnSp>
          <p:nvCxnSpPr>
            <p:cNvPr id="44" name="43 Conector recto de flecha"/>
            <p:cNvCxnSpPr/>
            <p:nvPr/>
          </p:nvCxnSpPr>
          <p:spPr>
            <a:xfrm rot="5400000" flipH="1" flipV="1">
              <a:off x="4277032" y="1403765"/>
              <a:ext cx="1462346" cy="1746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59" name="47 CuadroTexto"/>
            <p:cNvSpPr txBox="1">
              <a:spLocks noChangeArrowheads="1"/>
            </p:cNvSpPr>
            <p:nvPr/>
          </p:nvSpPr>
          <p:spPr bwMode="auto">
            <a:xfrm>
              <a:off x="5034019" y="2214554"/>
              <a:ext cx="6976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altLang="es-ES"/>
                <a:t>2012</a:t>
              </a:r>
            </a:p>
          </p:txBody>
        </p:sp>
        <p:sp>
          <p:nvSpPr>
            <p:cNvPr id="26660" name="48 CuadroTexto"/>
            <p:cNvSpPr txBox="1">
              <a:spLocks noChangeArrowheads="1"/>
            </p:cNvSpPr>
            <p:nvPr/>
          </p:nvSpPr>
          <p:spPr bwMode="auto">
            <a:xfrm>
              <a:off x="6017398" y="2211948"/>
              <a:ext cx="6976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altLang="es-ES"/>
                <a:t>2013</a:t>
              </a:r>
            </a:p>
          </p:txBody>
        </p:sp>
        <p:sp>
          <p:nvSpPr>
            <p:cNvPr id="26661" name="49 CuadroTexto"/>
            <p:cNvSpPr txBox="1">
              <a:spLocks noChangeArrowheads="1"/>
            </p:cNvSpPr>
            <p:nvPr/>
          </p:nvSpPr>
          <p:spPr bwMode="auto">
            <a:xfrm>
              <a:off x="6946092" y="2222092"/>
              <a:ext cx="6976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altLang="es-ES"/>
                <a:t>2014</a:t>
              </a:r>
            </a:p>
          </p:txBody>
        </p:sp>
        <p:sp>
          <p:nvSpPr>
            <p:cNvPr id="54" name="53 Elipse"/>
            <p:cNvSpPr/>
            <p:nvPr/>
          </p:nvSpPr>
          <p:spPr>
            <a:xfrm>
              <a:off x="5231275" y="1610176"/>
              <a:ext cx="357229" cy="35725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/>
                <a:t>1</a:t>
              </a:r>
            </a:p>
          </p:txBody>
        </p:sp>
        <p:sp>
          <p:nvSpPr>
            <p:cNvPr id="55" name="54 CuadroTexto"/>
            <p:cNvSpPr txBox="1"/>
            <p:nvPr/>
          </p:nvSpPr>
          <p:spPr>
            <a:xfrm>
              <a:off x="6212464" y="701965"/>
              <a:ext cx="646187" cy="36995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dirty="0" err="1">
                  <a:solidFill>
                    <a:schemeClr val="bg1"/>
                  </a:solidFill>
                </a:rPr>
                <a:t>Kolb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56" name="55 Elipse"/>
            <p:cNvSpPr/>
            <p:nvPr/>
          </p:nvSpPr>
          <p:spPr>
            <a:xfrm>
              <a:off x="6172772" y="1241810"/>
              <a:ext cx="428675" cy="428701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/>
                <a:t>2</a:t>
              </a:r>
            </a:p>
          </p:txBody>
        </p:sp>
        <p:cxnSp>
          <p:nvCxnSpPr>
            <p:cNvPr id="57" name="56 Conector recto de flecha"/>
            <p:cNvCxnSpPr/>
            <p:nvPr/>
          </p:nvCxnSpPr>
          <p:spPr>
            <a:xfrm>
              <a:off x="5016937" y="2135730"/>
              <a:ext cx="3000725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63 Conector recto de flecha"/>
          <p:cNvCxnSpPr/>
          <p:nvPr/>
        </p:nvCxnSpPr>
        <p:spPr>
          <a:xfrm rot="5400000" flipH="1" flipV="1">
            <a:off x="635000" y="2917826"/>
            <a:ext cx="1462087" cy="174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8" name="64 CuadroTexto"/>
          <p:cNvSpPr txBox="1">
            <a:spLocks noChangeArrowheads="1"/>
          </p:cNvSpPr>
          <p:nvPr/>
        </p:nvSpPr>
        <p:spPr bwMode="auto">
          <a:xfrm>
            <a:off x="1392238" y="3727450"/>
            <a:ext cx="696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/>
              <a:t>2012</a:t>
            </a:r>
          </a:p>
        </p:txBody>
      </p:sp>
      <p:sp>
        <p:nvSpPr>
          <p:cNvPr id="26629" name="65 CuadroTexto"/>
          <p:cNvSpPr txBox="1">
            <a:spLocks noChangeArrowheads="1"/>
          </p:cNvSpPr>
          <p:nvPr/>
        </p:nvSpPr>
        <p:spPr bwMode="auto">
          <a:xfrm>
            <a:off x="2374900" y="3725863"/>
            <a:ext cx="696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/>
              <a:t>2013</a:t>
            </a:r>
          </a:p>
        </p:txBody>
      </p:sp>
      <p:sp>
        <p:nvSpPr>
          <p:cNvPr id="26630" name="66 CuadroTexto"/>
          <p:cNvSpPr txBox="1">
            <a:spLocks noChangeArrowheads="1"/>
          </p:cNvSpPr>
          <p:nvPr/>
        </p:nvSpPr>
        <p:spPr bwMode="auto">
          <a:xfrm>
            <a:off x="3303588" y="3735388"/>
            <a:ext cx="696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/>
              <a:t>2014</a:t>
            </a:r>
          </a:p>
        </p:txBody>
      </p:sp>
      <p:sp>
        <p:nvSpPr>
          <p:cNvPr id="68" name="67 Elipse"/>
          <p:cNvSpPr/>
          <p:nvPr/>
        </p:nvSpPr>
        <p:spPr>
          <a:xfrm>
            <a:off x="1589088" y="3124200"/>
            <a:ext cx="357187" cy="3571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1</a:t>
            </a:r>
          </a:p>
        </p:txBody>
      </p:sp>
      <p:sp>
        <p:nvSpPr>
          <p:cNvPr id="69" name="68 CuadroTexto"/>
          <p:cNvSpPr txBox="1"/>
          <p:nvPr/>
        </p:nvSpPr>
        <p:spPr>
          <a:xfrm>
            <a:off x="1857356" y="2195513"/>
            <a:ext cx="1903085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dirty="0" err="1" smtClean="0">
                <a:solidFill>
                  <a:schemeClr val="bg1"/>
                </a:solidFill>
              </a:rPr>
              <a:t>Honey</a:t>
            </a:r>
            <a:r>
              <a:rPr lang="es-ES" dirty="0" smtClean="0">
                <a:solidFill>
                  <a:schemeClr val="bg1"/>
                </a:solidFill>
              </a:rPr>
              <a:t> - </a:t>
            </a:r>
            <a:r>
              <a:rPr lang="es-ES" dirty="0" err="1" smtClean="0">
                <a:solidFill>
                  <a:schemeClr val="bg1"/>
                </a:solidFill>
              </a:rPr>
              <a:t>Munford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71" name="70 Conector recto de flecha"/>
          <p:cNvCxnSpPr/>
          <p:nvPr/>
        </p:nvCxnSpPr>
        <p:spPr>
          <a:xfrm>
            <a:off x="1374775" y="3649663"/>
            <a:ext cx="3000375" cy="15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 de flecha"/>
          <p:cNvCxnSpPr/>
          <p:nvPr/>
        </p:nvCxnSpPr>
        <p:spPr>
          <a:xfrm rot="5400000" flipH="1" flipV="1">
            <a:off x="4294188" y="2936875"/>
            <a:ext cx="1462087" cy="174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5" name="73 CuadroTexto"/>
          <p:cNvSpPr txBox="1">
            <a:spLocks noChangeArrowheads="1"/>
          </p:cNvSpPr>
          <p:nvPr/>
        </p:nvSpPr>
        <p:spPr bwMode="auto">
          <a:xfrm>
            <a:off x="5051425" y="3748088"/>
            <a:ext cx="6969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/>
              <a:t>2012</a:t>
            </a:r>
          </a:p>
        </p:txBody>
      </p:sp>
      <p:sp>
        <p:nvSpPr>
          <p:cNvPr id="26636" name="74 CuadroTexto"/>
          <p:cNvSpPr txBox="1">
            <a:spLocks noChangeArrowheads="1"/>
          </p:cNvSpPr>
          <p:nvPr/>
        </p:nvSpPr>
        <p:spPr bwMode="auto">
          <a:xfrm>
            <a:off x="6034088" y="3744913"/>
            <a:ext cx="698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/>
              <a:t>2013</a:t>
            </a:r>
          </a:p>
        </p:txBody>
      </p:sp>
      <p:sp>
        <p:nvSpPr>
          <p:cNvPr id="26637" name="75 CuadroTexto"/>
          <p:cNvSpPr txBox="1">
            <a:spLocks noChangeArrowheads="1"/>
          </p:cNvSpPr>
          <p:nvPr/>
        </p:nvSpPr>
        <p:spPr bwMode="auto">
          <a:xfrm>
            <a:off x="6962775" y="3754438"/>
            <a:ext cx="698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/>
              <a:t>2014</a:t>
            </a:r>
          </a:p>
        </p:txBody>
      </p:sp>
      <p:sp>
        <p:nvSpPr>
          <p:cNvPr id="78" name="77 CuadroTexto"/>
          <p:cNvSpPr txBox="1"/>
          <p:nvPr/>
        </p:nvSpPr>
        <p:spPr>
          <a:xfrm>
            <a:off x="6229350" y="2235200"/>
            <a:ext cx="736600" cy="3698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dirty="0" err="1">
                <a:solidFill>
                  <a:schemeClr val="bg1"/>
                </a:solidFill>
              </a:rPr>
              <a:t>Dunn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9" name="78 Elipse"/>
          <p:cNvSpPr/>
          <p:nvPr/>
        </p:nvSpPr>
        <p:spPr>
          <a:xfrm>
            <a:off x="5214938" y="2909888"/>
            <a:ext cx="428625" cy="4286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2</a:t>
            </a:r>
          </a:p>
        </p:txBody>
      </p:sp>
      <p:cxnSp>
        <p:nvCxnSpPr>
          <p:cNvPr id="80" name="79 Conector recto de flecha"/>
          <p:cNvCxnSpPr/>
          <p:nvPr/>
        </p:nvCxnSpPr>
        <p:spPr>
          <a:xfrm>
            <a:off x="5033963" y="3668713"/>
            <a:ext cx="3000375" cy="15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41" name="44 Grupo"/>
          <p:cNvGrpSpPr>
            <a:grpSpLocks/>
          </p:cNvGrpSpPr>
          <p:nvPr/>
        </p:nvGrpSpPr>
        <p:grpSpPr bwMode="auto">
          <a:xfrm>
            <a:off x="4033838" y="4214813"/>
            <a:ext cx="4681537" cy="1909762"/>
            <a:chOff x="2571736" y="4500570"/>
            <a:chExt cx="4680930" cy="1909474"/>
          </a:xfrm>
        </p:grpSpPr>
        <p:cxnSp>
          <p:nvCxnSpPr>
            <p:cNvPr id="92" name="91 Conector recto de flecha"/>
            <p:cNvCxnSpPr/>
            <p:nvPr/>
          </p:nvCxnSpPr>
          <p:spPr>
            <a:xfrm rot="5400000" flipH="1" flipV="1">
              <a:off x="1849532" y="5222774"/>
              <a:ext cx="1461867" cy="1746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43" name="92 CuadroTexto"/>
            <p:cNvSpPr txBox="1">
              <a:spLocks noChangeArrowheads="1"/>
            </p:cNvSpPr>
            <p:nvPr/>
          </p:nvSpPr>
          <p:spPr bwMode="auto">
            <a:xfrm>
              <a:off x="2605921" y="6033174"/>
              <a:ext cx="6976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altLang="es-ES"/>
                <a:t>2012</a:t>
              </a:r>
            </a:p>
          </p:txBody>
        </p:sp>
        <p:sp>
          <p:nvSpPr>
            <p:cNvPr id="26644" name="93 CuadroTexto"/>
            <p:cNvSpPr txBox="1">
              <a:spLocks noChangeArrowheads="1"/>
            </p:cNvSpPr>
            <p:nvPr/>
          </p:nvSpPr>
          <p:spPr bwMode="auto">
            <a:xfrm>
              <a:off x="3589300" y="6030568"/>
              <a:ext cx="6976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altLang="es-ES"/>
                <a:t>2013</a:t>
              </a:r>
            </a:p>
          </p:txBody>
        </p:sp>
        <p:sp>
          <p:nvSpPr>
            <p:cNvPr id="26645" name="94 CuadroTexto"/>
            <p:cNvSpPr txBox="1">
              <a:spLocks noChangeArrowheads="1"/>
            </p:cNvSpPr>
            <p:nvPr/>
          </p:nvSpPr>
          <p:spPr bwMode="auto">
            <a:xfrm>
              <a:off x="4517994" y="6040712"/>
              <a:ext cx="6976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altLang="es-ES"/>
                <a:t>2014</a:t>
              </a:r>
            </a:p>
          </p:txBody>
        </p:sp>
        <p:sp>
          <p:nvSpPr>
            <p:cNvPr id="97" name="96 CuadroTexto"/>
            <p:cNvSpPr txBox="1"/>
            <p:nvPr/>
          </p:nvSpPr>
          <p:spPr>
            <a:xfrm>
              <a:off x="2857449" y="4767230"/>
              <a:ext cx="4395217" cy="36983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dirty="0">
                  <a:solidFill>
                    <a:schemeClr val="bg1"/>
                  </a:solidFill>
                </a:rPr>
                <a:t>VAK, VARK, </a:t>
              </a:r>
              <a:r>
                <a:rPr lang="es-ES" dirty="0" err="1">
                  <a:solidFill>
                    <a:schemeClr val="bg1"/>
                  </a:solidFill>
                </a:rPr>
                <a:t>Gregorc</a:t>
              </a:r>
              <a:r>
                <a:rPr lang="es-ES" dirty="0">
                  <a:solidFill>
                    <a:schemeClr val="bg1"/>
                  </a:solidFill>
                </a:rPr>
                <a:t>, </a:t>
              </a:r>
              <a:r>
                <a:rPr lang="es-ES" dirty="0" err="1">
                  <a:solidFill>
                    <a:schemeClr val="bg1"/>
                  </a:solidFill>
                </a:rPr>
                <a:t>Humans</a:t>
              </a:r>
              <a:r>
                <a:rPr lang="es-ES" dirty="0">
                  <a:solidFill>
                    <a:schemeClr val="bg1"/>
                  </a:solidFill>
                </a:rPr>
                <a:t> Dynamics</a:t>
              </a:r>
            </a:p>
          </p:txBody>
        </p:sp>
        <p:cxnSp>
          <p:nvCxnSpPr>
            <p:cNvPr id="99" name="98 Conector recto de flecha"/>
            <p:cNvCxnSpPr/>
            <p:nvPr/>
          </p:nvCxnSpPr>
          <p:spPr>
            <a:xfrm>
              <a:off x="2589196" y="5954501"/>
              <a:ext cx="2999986" cy="158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99 Elipse"/>
            <p:cNvSpPr/>
            <p:nvPr/>
          </p:nvSpPr>
          <p:spPr>
            <a:xfrm>
              <a:off x="4716170" y="5429117"/>
              <a:ext cx="357142" cy="3571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/>
                <a:t>1</a:t>
              </a:r>
            </a:p>
          </p:txBody>
        </p:sp>
      </p:grpSp>
      <p:sp>
        <p:nvSpPr>
          <p:cNvPr id="45" name="44 Elipse"/>
          <p:cNvSpPr/>
          <p:nvPr/>
        </p:nvSpPr>
        <p:spPr bwMode="auto">
          <a:xfrm>
            <a:off x="7167711" y="749077"/>
            <a:ext cx="428625" cy="428625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2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51 Grupo"/>
          <p:cNvGrpSpPr>
            <a:grpSpLocks/>
          </p:cNvGrpSpPr>
          <p:nvPr/>
        </p:nvGrpSpPr>
        <p:grpSpPr bwMode="auto">
          <a:xfrm>
            <a:off x="642938" y="233363"/>
            <a:ext cx="3786187" cy="1909762"/>
            <a:chOff x="642910" y="142852"/>
            <a:chExt cx="3786214" cy="1909474"/>
          </a:xfrm>
        </p:grpSpPr>
        <p:cxnSp>
          <p:nvCxnSpPr>
            <p:cNvPr id="25" name="2 Conector recto de flecha"/>
            <p:cNvCxnSpPr/>
            <p:nvPr/>
          </p:nvCxnSpPr>
          <p:spPr>
            <a:xfrm rot="5400000" flipH="1" flipV="1">
              <a:off x="-79293" y="865055"/>
              <a:ext cx="1461867" cy="1746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68" name="25 CuadroTexto"/>
            <p:cNvSpPr txBox="1">
              <a:spLocks noChangeArrowheads="1"/>
            </p:cNvSpPr>
            <p:nvPr/>
          </p:nvSpPr>
          <p:spPr bwMode="auto">
            <a:xfrm>
              <a:off x="677095" y="1675456"/>
              <a:ext cx="6976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altLang="es-ES"/>
                <a:t>2012</a:t>
              </a:r>
            </a:p>
          </p:txBody>
        </p:sp>
        <p:sp>
          <p:nvSpPr>
            <p:cNvPr id="27669" name="26 CuadroTexto"/>
            <p:cNvSpPr txBox="1">
              <a:spLocks noChangeArrowheads="1"/>
            </p:cNvSpPr>
            <p:nvPr/>
          </p:nvSpPr>
          <p:spPr bwMode="auto">
            <a:xfrm>
              <a:off x="1660474" y="1672850"/>
              <a:ext cx="6976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altLang="es-ES"/>
                <a:t>2013</a:t>
              </a:r>
            </a:p>
          </p:txBody>
        </p:sp>
        <p:sp>
          <p:nvSpPr>
            <p:cNvPr id="27670" name="27 CuadroTexto"/>
            <p:cNvSpPr txBox="1">
              <a:spLocks noChangeArrowheads="1"/>
            </p:cNvSpPr>
            <p:nvPr/>
          </p:nvSpPr>
          <p:spPr bwMode="auto">
            <a:xfrm>
              <a:off x="2589168" y="1682994"/>
              <a:ext cx="6976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altLang="es-ES"/>
                <a:t>2014</a:t>
              </a:r>
            </a:p>
          </p:txBody>
        </p:sp>
        <p:sp>
          <p:nvSpPr>
            <p:cNvPr id="29" name="28 Elipse"/>
            <p:cNvSpPr/>
            <p:nvPr/>
          </p:nvSpPr>
          <p:spPr>
            <a:xfrm>
              <a:off x="2017695" y="1071399"/>
              <a:ext cx="357190" cy="35713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/>
                <a:t>1</a:t>
              </a:r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1000100" y="182533"/>
              <a:ext cx="3429024" cy="64601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dirty="0">
                  <a:solidFill>
                    <a:schemeClr val="bg1"/>
                  </a:solidFill>
                </a:rPr>
                <a:t>Redes bayesianas, </a:t>
              </a:r>
              <a:endParaRPr lang="es-ES" dirty="0" smtClean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es-ES" dirty="0" smtClean="0">
                  <a:solidFill>
                    <a:schemeClr val="bg1"/>
                  </a:solidFill>
                </a:rPr>
                <a:t>Sistemas </a:t>
              </a:r>
              <a:r>
                <a:rPr lang="es-ES" dirty="0">
                  <a:solidFill>
                    <a:schemeClr val="bg1"/>
                  </a:solidFill>
                </a:rPr>
                <a:t>tutoriales inteligentes.</a:t>
              </a:r>
            </a:p>
          </p:txBody>
        </p:sp>
        <p:cxnSp>
          <p:nvCxnSpPr>
            <p:cNvPr id="32" name="31 Conector recto de flecha"/>
            <p:cNvCxnSpPr/>
            <p:nvPr/>
          </p:nvCxnSpPr>
          <p:spPr>
            <a:xfrm>
              <a:off x="660372" y="1596783"/>
              <a:ext cx="3000397" cy="158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32 Elipse"/>
            <p:cNvSpPr/>
            <p:nvPr/>
          </p:nvSpPr>
          <p:spPr>
            <a:xfrm>
              <a:off x="2946389" y="1085685"/>
              <a:ext cx="357191" cy="35713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/>
                <a:t>1</a:t>
              </a:r>
            </a:p>
          </p:txBody>
        </p:sp>
      </p:grpSp>
      <p:grpSp>
        <p:nvGrpSpPr>
          <p:cNvPr id="27651" name="49 Grupo"/>
          <p:cNvGrpSpPr>
            <a:grpSpLocks/>
          </p:cNvGrpSpPr>
          <p:nvPr/>
        </p:nvGrpSpPr>
        <p:grpSpPr bwMode="auto">
          <a:xfrm>
            <a:off x="4981575" y="4214813"/>
            <a:ext cx="3805238" cy="1909762"/>
            <a:chOff x="2357422" y="4519922"/>
            <a:chExt cx="3804664" cy="1909474"/>
          </a:xfrm>
        </p:grpSpPr>
        <p:cxnSp>
          <p:nvCxnSpPr>
            <p:cNvPr id="18" name="17 Conector recto de flecha"/>
            <p:cNvCxnSpPr/>
            <p:nvPr/>
          </p:nvCxnSpPr>
          <p:spPr>
            <a:xfrm rot="5400000" flipH="1" flipV="1">
              <a:off x="1635219" y="5242125"/>
              <a:ext cx="1461867" cy="1746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61" name="18 CuadroTexto"/>
            <p:cNvSpPr txBox="1">
              <a:spLocks noChangeArrowheads="1"/>
            </p:cNvSpPr>
            <p:nvPr/>
          </p:nvSpPr>
          <p:spPr bwMode="auto">
            <a:xfrm>
              <a:off x="2391607" y="6052526"/>
              <a:ext cx="6976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altLang="es-ES"/>
                <a:t>2012</a:t>
              </a:r>
            </a:p>
          </p:txBody>
        </p:sp>
        <p:sp>
          <p:nvSpPr>
            <p:cNvPr id="27662" name="19 CuadroTexto"/>
            <p:cNvSpPr txBox="1">
              <a:spLocks noChangeArrowheads="1"/>
            </p:cNvSpPr>
            <p:nvPr/>
          </p:nvSpPr>
          <p:spPr bwMode="auto">
            <a:xfrm>
              <a:off x="3374986" y="6049920"/>
              <a:ext cx="6976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altLang="es-ES"/>
                <a:t>2013</a:t>
              </a:r>
            </a:p>
          </p:txBody>
        </p:sp>
        <p:sp>
          <p:nvSpPr>
            <p:cNvPr id="27663" name="20 CuadroTexto"/>
            <p:cNvSpPr txBox="1">
              <a:spLocks noChangeArrowheads="1"/>
            </p:cNvSpPr>
            <p:nvPr/>
          </p:nvSpPr>
          <p:spPr bwMode="auto">
            <a:xfrm>
              <a:off x="4303680" y="6060064"/>
              <a:ext cx="6976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altLang="es-ES"/>
                <a:t>2014</a:t>
              </a: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2643129" y="4572301"/>
              <a:ext cx="3518957" cy="646016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dirty="0">
                  <a:solidFill>
                    <a:schemeClr val="bg1"/>
                  </a:solidFill>
                </a:rPr>
                <a:t>Reconocimiento del discurso, </a:t>
              </a:r>
            </a:p>
            <a:p>
              <a:pPr>
                <a:defRPr/>
              </a:pPr>
              <a:r>
                <a:rPr lang="es-ES" dirty="0">
                  <a:solidFill>
                    <a:schemeClr val="bg1"/>
                  </a:solidFill>
                </a:rPr>
                <a:t>Filtrado colaborativo, </a:t>
              </a:r>
              <a:r>
                <a:rPr lang="es-ES" i="1" dirty="0">
                  <a:solidFill>
                    <a:schemeClr val="bg1"/>
                  </a:solidFill>
                </a:rPr>
                <a:t>INTUITEL</a:t>
              </a:r>
              <a:r>
                <a:rPr lang="es-ES" dirty="0">
                  <a:solidFill>
                    <a:schemeClr val="bg1"/>
                  </a:solidFill>
                </a:rPr>
                <a:t>.</a:t>
              </a:r>
            </a:p>
          </p:txBody>
        </p:sp>
        <p:cxnSp>
          <p:nvCxnSpPr>
            <p:cNvPr id="23" name="22 Conector recto de flecha"/>
            <p:cNvCxnSpPr/>
            <p:nvPr/>
          </p:nvCxnSpPr>
          <p:spPr>
            <a:xfrm>
              <a:off x="2374882" y="5973853"/>
              <a:ext cx="2999922" cy="158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23 Elipse"/>
            <p:cNvSpPr/>
            <p:nvPr/>
          </p:nvSpPr>
          <p:spPr>
            <a:xfrm>
              <a:off x="4501811" y="5448469"/>
              <a:ext cx="357133" cy="35713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/>
                <a:t>1</a:t>
              </a:r>
            </a:p>
          </p:txBody>
        </p:sp>
      </p:grpSp>
      <p:grpSp>
        <p:nvGrpSpPr>
          <p:cNvPr id="27652" name="50 Grupo"/>
          <p:cNvGrpSpPr>
            <a:grpSpLocks/>
          </p:cNvGrpSpPr>
          <p:nvPr/>
        </p:nvGrpSpPr>
        <p:grpSpPr bwMode="auto">
          <a:xfrm>
            <a:off x="1819276" y="2285999"/>
            <a:ext cx="5664144" cy="1909764"/>
            <a:chOff x="1428729" y="2403261"/>
            <a:chExt cx="5664348" cy="1909475"/>
          </a:xfrm>
        </p:grpSpPr>
        <p:cxnSp>
          <p:nvCxnSpPr>
            <p:cNvPr id="43" name="42 Conector recto de flecha"/>
            <p:cNvCxnSpPr/>
            <p:nvPr/>
          </p:nvCxnSpPr>
          <p:spPr>
            <a:xfrm rot="5400000" flipH="1" flipV="1">
              <a:off x="706527" y="3125463"/>
              <a:ext cx="1461867" cy="1746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54" name="43 CuadroTexto"/>
            <p:cNvSpPr txBox="1">
              <a:spLocks noChangeArrowheads="1"/>
            </p:cNvSpPr>
            <p:nvPr/>
          </p:nvSpPr>
          <p:spPr bwMode="auto">
            <a:xfrm>
              <a:off x="1462913" y="3935866"/>
              <a:ext cx="6976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altLang="es-ES"/>
                <a:t>2012</a:t>
              </a:r>
            </a:p>
          </p:txBody>
        </p:sp>
        <p:sp>
          <p:nvSpPr>
            <p:cNvPr id="27655" name="44 CuadroTexto"/>
            <p:cNvSpPr txBox="1">
              <a:spLocks noChangeArrowheads="1"/>
            </p:cNvSpPr>
            <p:nvPr/>
          </p:nvSpPr>
          <p:spPr bwMode="auto">
            <a:xfrm>
              <a:off x="2446292" y="3933260"/>
              <a:ext cx="6976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altLang="es-ES"/>
                <a:t>2013</a:t>
              </a:r>
            </a:p>
          </p:txBody>
        </p:sp>
        <p:sp>
          <p:nvSpPr>
            <p:cNvPr id="27656" name="45 CuadroTexto"/>
            <p:cNvSpPr txBox="1">
              <a:spLocks noChangeArrowheads="1"/>
            </p:cNvSpPr>
            <p:nvPr/>
          </p:nvSpPr>
          <p:spPr bwMode="auto">
            <a:xfrm>
              <a:off x="3374986" y="3943404"/>
              <a:ext cx="6976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altLang="es-ES"/>
                <a:t>2014</a:t>
              </a:r>
            </a:p>
          </p:txBody>
        </p:sp>
        <p:sp>
          <p:nvSpPr>
            <p:cNvPr id="47" name="46 CuadroTexto"/>
            <p:cNvSpPr txBox="1"/>
            <p:nvPr/>
          </p:nvSpPr>
          <p:spPr>
            <a:xfrm>
              <a:off x="1714488" y="2428658"/>
              <a:ext cx="5378589" cy="646233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dirty="0">
                  <a:solidFill>
                    <a:schemeClr val="bg1"/>
                  </a:solidFill>
                </a:rPr>
                <a:t>Ontologías,  Redes </a:t>
              </a:r>
              <a:r>
                <a:rPr lang="es-ES" dirty="0" smtClean="0">
                  <a:solidFill>
                    <a:schemeClr val="bg1"/>
                  </a:solidFill>
                </a:rPr>
                <a:t>neuronales, </a:t>
              </a:r>
              <a:endParaRPr lang="es-ES" dirty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es-ES" dirty="0" err="1">
                  <a:solidFill>
                    <a:schemeClr val="bg1"/>
                  </a:solidFill>
                </a:rPr>
                <a:t>Hidden</a:t>
              </a:r>
              <a:r>
                <a:rPr lang="es-ES" dirty="0">
                  <a:solidFill>
                    <a:schemeClr val="bg1"/>
                  </a:solidFill>
                </a:rPr>
                <a:t> </a:t>
              </a:r>
              <a:r>
                <a:rPr lang="es-ES" dirty="0" err="1">
                  <a:solidFill>
                    <a:schemeClr val="bg1"/>
                  </a:solidFill>
                </a:rPr>
                <a:t>Markov</a:t>
              </a:r>
              <a:r>
                <a:rPr lang="es-ES" dirty="0">
                  <a:solidFill>
                    <a:schemeClr val="bg1"/>
                  </a:solidFill>
                </a:rPr>
                <a:t> </a:t>
              </a:r>
              <a:r>
                <a:rPr lang="es-ES" dirty="0" err="1">
                  <a:solidFill>
                    <a:schemeClr val="bg1"/>
                  </a:solidFill>
                </a:rPr>
                <a:t>Model</a:t>
              </a:r>
              <a:r>
                <a:rPr lang="es-ES" dirty="0">
                  <a:solidFill>
                    <a:schemeClr val="bg1"/>
                  </a:solidFill>
                </a:rPr>
                <a:t>, </a:t>
              </a:r>
              <a:r>
                <a:rPr lang="es-ES" dirty="0" err="1">
                  <a:solidFill>
                    <a:schemeClr val="bg1"/>
                  </a:solidFill>
                </a:rPr>
                <a:t>Fuzzy</a:t>
              </a:r>
              <a:r>
                <a:rPr lang="es-ES" dirty="0">
                  <a:solidFill>
                    <a:schemeClr val="bg1"/>
                  </a:solidFill>
                </a:rPr>
                <a:t> </a:t>
              </a:r>
              <a:r>
                <a:rPr lang="es-ES" dirty="0" err="1">
                  <a:solidFill>
                    <a:schemeClr val="bg1"/>
                  </a:solidFill>
                </a:rPr>
                <a:t>clustering</a:t>
              </a:r>
              <a:r>
                <a:rPr lang="es-ES" dirty="0">
                  <a:solidFill>
                    <a:schemeClr val="bg1"/>
                  </a:solidFill>
                </a:rPr>
                <a:t>, </a:t>
              </a:r>
              <a:r>
                <a:rPr lang="es-ES" i="1" dirty="0">
                  <a:solidFill>
                    <a:schemeClr val="bg1"/>
                  </a:solidFill>
                </a:rPr>
                <a:t>SSAEP</a:t>
              </a:r>
              <a:r>
                <a:rPr lang="es-ES" dirty="0">
                  <a:solidFill>
                    <a:schemeClr val="bg1"/>
                  </a:solidFill>
                </a:rPr>
                <a:t>.</a:t>
              </a:r>
            </a:p>
          </p:txBody>
        </p:sp>
        <p:cxnSp>
          <p:nvCxnSpPr>
            <p:cNvPr id="48" name="47 Conector recto de flecha"/>
            <p:cNvCxnSpPr/>
            <p:nvPr/>
          </p:nvCxnSpPr>
          <p:spPr>
            <a:xfrm>
              <a:off x="1446192" y="3857192"/>
              <a:ext cx="3000483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48 Elipse"/>
            <p:cNvSpPr/>
            <p:nvPr/>
          </p:nvSpPr>
          <p:spPr>
            <a:xfrm>
              <a:off x="2660672" y="3331809"/>
              <a:ext cx="357201" cy="35713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/>
                <a:t>1</a:t>
              </a:r>
            </a:p>
          </p:txBody>
        </p:sp>
      </p:grpSp>
      <p:grpSp>
        <p:nvGrpSpPr>
          <p:cNvPr id="27" name="50 Grupo"/>
          <p:cNvGrpSpPr>
            <a:grpSpLocks/>
          </p:cNvGrpSpPr>
          <p:nvPr/>
        </p:nvGrpSpPr>
        <p:grpSpPr bwMode="auto">
          <a:xfrm>
            <a:off x="5351196" y="199629"/>
            <a:ext cx="3017837" cy="1909764"/>
            <a:chOff x="1428729" y="2403261"/>
            <a:chExt cx="3017946" cy="1909475"/>
          </a:xfrm>
        </p:grpSpPr>
        <p:cxnSp>
          <p:nvCxnSpPr>
            <p:cNvPr id="28" name="27 Conector recto de flecha"/>
            <p:cNvCxnSpPr/>
            <p:nvPr/>
          </p:nvCxnSpPr>
          <p:spPr>
            <a:xfrm rot="5400000" flipH="1" flipV="1">
              <a:off x="706527" y="3125463"/>
              <a:ext cx="1461867" cy="1746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43 CuadroTexto"/>
            <p:cNvSpPr txBox="1">
              <a:spLocks noChangeArrowheads="1"/>
            </p:cNvSpPr>
            <p:nvPr/>
          </p:nvSpPr>
          <p:spPr bwMode="auto">
            <a:xfrm>
              <a:off x="1462913" y="3935866"/>
              <a:ext cx="6976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altLang="es-ES"/>
                <a:t>2012</a:t>
              </a:r>
            </a:p>
          </p:txBody>
        </p:sp>
        <p:sp>
          <p:nvSpPr>
            <p:cNvPr id="34" name="44 CuadroTexto"/>
            <p:cNvSpPr txBox="1">
              <a:spLocks noChangeArrowheads="1"/>
            </p:cNvSpPr>
            <p:nvPr/>
          </p:nvSpPr>
          <p:spPr bwMode="auto">
            <a:xfrm>
              <a:off x="2446292" y="3933260"/>
              <a:ext cx="6976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altLang="es-ES"/>
                <a:t>2013</a:t>
              </a:r>
            </a:p>
          </p:txBody>
        </p:sp>
        <p:sp>
          <p:nvSpPr>
            <p:cNvPr id="35" name="45 CuadroTexto"/>
            <p:cNvSpPr txBox="1">
              <a:spLocks noChangeArrowheads="1"/>
            </p:cNvSpPr>
            <p:nvPr/>
          </p:nvSpPr>
          <p:spPr bwMode="auto">
            <a:xfrm>
              <a:off x="3374986" y="3943404"/>
              <a:ext cx="6976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altLang="es-ES"/>
                <a:t>2014</a:t>
              </a:r>
            </a:p>
          </p:txBody>
        </p:sp>
        <p:sp>
          <p:nvSpPr>
            <p:cNvPr id="36" name="35 CuadroTexto"/>
            <p:cNvSpPr txBox="1"/>
            <p:nvPr/>
          </p:nvSpPr>
          <p:spPr>
            <a:xfrm>
              <a:off x="1714488" y="2428658"/>
              <a:ext cx="2326362" cy="36927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dirty="0" smtClean="0">
                  <a:solidFill>
                    <a:schemeClr val="bg1"/>
                  </a:solidFill>
                </a:rPr>
                <a:t>Árboles de decisión 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cxnSp>
          <p:nvCxnSpPr>
            <p:cNvPr id="37" name="36 Conector recto de flecha"/>
            <p:cNvCxnSpPr/>
            <p:nvPr/>
          </p:nvCxnSpPr>
          <p:spPr>
            <a:xfrm>
              <a:off x="1446192" y="3857192"/>
              <a:ext cx="3000483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38 Elipse"/>
          <p:cNvSpPr/>
          <p:nvPr/>
        </p:nvSpPr>
        <p:spPr bwMode="auto">
          <a:xfrm>
            <a:off x="7452320" y="1124744"/>
            <a:ext cx="357188" cy="35718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1</a:t>
            </a:r>
          </a:p>
        </p:txBody>
      </p:sp>
      <p:sp>
        <p:nvSpPr>
          <p:cNvPr id="40" name="39 Elipse"/>
          <p:cNvSpPr/>
          <p:nvPr/>
        </p:nvSpPr>
        <p:spPr bwMode="auto">
          <a:xfrm>
            <a:off x="6516216" y="1124744"/>
            <a:ext cx="357188" cy="35718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1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2 Conector recto de flecha"/>
          <p:cNvCxnSpPr/>
          <p:nvPr/>
        </p:nvCxnSpPr>
        <p:spPr bwMode="auto">
          <a:xfrm rot="5400000" flipH="1" flipV="1">
            <a:off x="-79375" y="955676"/>
            <a:ext cx="1462087" cy="174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25 CuadroTexto"/>
          <p:cNvSpPr txBox="1">
            <a:spLocks noChangeArrowheads="1"/>
          </p:cNvSpPr>
          <p:nvPr/>
        </p:nvSpPr>
        <p:spPr bwMode="auto">
          <a:xfrm>
            <a:off x="677123" y="1766198"/>
            <a:ext cx="697622" cy="36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/>
              <a:t>2012</a:t>
            </a:r>
          </a:p>
        </p:txBody>
      </p:sp>
      <p:sp>
        <p:nvSpPr>
          <p:cNvPr id="5" name="26 CuadroTexto"/>
          <p:cNvSpPr txBox="1">
            <a:spLocks noChangeArrowheads="1"/>
          </p:cNvSpPr>
          <p:nvPr/>
        </p:nvSpPr>
        <p:spPr bwMode="auto">
          <a:xfrm>
            <a:off x="1660495" y="1763592"/>
            <a:ext cx="697622" cy="36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/>
              <a:t>2013</a:t>
            </a:r>
          </a:p>
        </p:txBody>
      </p:sp>
      <p:sp>
        <p:nvSpPr>
          <p:cNvPr id="6" name="27 CuadroTexto"/>
          <p:cNvSpPr txBox="1">
            <a:spLocks noChangeArrowheads="1"/>
          </p:cNvSpPr>
          <p:nvPr/>
        </p:nvSpPr>
        <p:spPr bwMode="auto">
          <a:xfrm>
            <a:off x="2589182" y="1773737"/>
            <a:ext cx="697622" cy="36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/>
              <a:t>2014</a:t>
            </a:r>
          </a:p>
        </p:txBody>
      </p:sp>
      <p:sp>
        <p:nvSpPr>
          <p:cNvPr id="7" name="6 Elipse"/>
          <p:cNvSpPr/>
          <p:nvPr/>
        </p:nvSpPr>
        <p:spPr bwMode="auto">
          <a:xfrm>
            <a:off x="2017713" y="1162050"/>
            <a:ext cx="357187" cy="35718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1</a:t>
            </a:r>
          </a:p>
        </p:txBody>
      </p:sp>
      <p:sp>
        <p:nvSpPr>
          <p:cNvPr id="8" name="7 CuadroTexto"/>
          <p:cNvSpPr txBox="1"/>
          <p:nvPr/>
        </p:nvSpPr>
        <p:spPr bwMode="auto">
          <a:xfrm>
            <a:off x="1785918" y="285728"/>
            <a:ext cx="714355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dirty="0" err="1" smtClean="0">
                <a:solidFill>
                  <a:schemeClr val="bg1"/>
                </a:solidFill>
              </a:rPr>
              <a:t>edX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9" name="8 Conector recto de flecha"/>
          <p:cNvCxnSpPr/>
          <p:nvPr/>
        </p:nvCxnSpPr>
        <p:spPr bwMode="auto">
          <a:xfrm>
            <a:off x="660400" y="1687513"/>
            <a:ext cx="3000375" cy="15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Elipse"/>
          <p:cNvSpPr/>
          <p:nvPr/>
        </p:nvSpPr>
        <p:spPr bwMode="auto">
          <a:xfrm>
            <a:off x="2732086" y="548680"/>
            <a:ext cx="482592" cy="461979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3</a:t>
            </a:r>
            <a:endParaRPr lang="es-ES" dirty="0"/>
          </a:p>
        </p:txBody>
      </p:sp>
      <p:cxnSp>
        <p:nvCxnSpPr>
          <p:cNvPr id="12" name="11 Conector recto de flecha"/>
          <p:cNvCxnSpPr/>
          <p:nvPr/>
        </p:nvCxnSpPr>
        <p:spPr bwMode="auto">
          <a:xfrm rot="5400000" flipH="1" flipV="1">
            <a:off x="4259263" y="4937125"/>
            <a:ext cx="1462087" cy="174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8 CuadroTexto"/>
          <p:cNvSpPr txBox="1">
            <a:spLocks noChangeArrowheads="1"/>
          </p:cNvSpPr>
          <p:nvPr/>
        </p:nvSpPr>
        <p:spPr bwMode="auto">
          <a:xfrm>
            <a:off x="5015765" y="5747648"/>
            <a:ext cx="697732" cy="36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/>
              <a:t>2012</a:t>
            </a:r>
          </a:p>
        </p:txBody>
      </p:sp>
      <p:sp>
        <p:nvSpPr>
          <p:cNvPr id="14" name="19 CuadroTexto"/>
          <p:cNvSpPr txBox="1">
            <a:spLocks noChangeArrowheads="1"/>
          </p:cNvSpPr>
          <p:nvPr/>
        </p:nvSpPr>
        <p:spPr bwMode="auto">
          <a:xfrm>
            <a:off x="5999293" y="5745042"/>
            <a:ext cx="697732" cy="36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/>
              <a:t>2013</a:t>
            </a:r>
          </a:p>
        </p:txBody>
      </p:sp>
      <p:sp>
        <p:nvSpPr>
          <p:cNvPr id="15" name="20 CuadroTexto"/>
          <p:cNvSpPr txBox="1">
            <a:spLocks noChangeArrowheads="1"/>
          </p:cNvSpPr>
          <p:nvPr/>
        </p:nvSpPr>
        <p:spPr bwMode="auto">
          <a:xfrm>
            <a:off x="6928127" y="5755187"/>
            <a:ext cx="697732" cy="36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/>
              <a:t>2014</a:t>
            </a:r>
          </a:p>
        </p:txBody>
      </p:sp>
      <p:sp>
        <p:nvSpPr>
          <p:cNvPr id="16" name="15 CuadroTexto"/>
          <p:cNvSpPr txBox="1"/>
          <p:nvPr/>
        </p:nvSpPr>
        <p:spPr bwMode="auto">
          <a:xfrm>
            <a:off x="5267325" y="4267200"/>
            <a:ext cx="3762568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dirty="0" err="1" smtClean="0">
                <a:solidFill>
                  <a:schemeClr val="bg1"/>
                </a:solidFill>
              </a:rPr>
              <a:t>eXact</a:t>
            </a:r>
            <a:r>
              <a:rPr lang="es-ES" dirty="0" smtClean="0">
                <a:solidFill>
                  <a:schemeClr val="bg1"/>
                </a:solidFill>
              </a:rPr>
              <a:t> LCMS, .LRN, </a:t>
            </a:r>
            <a:r>
              <a:rPr lang="es-ES" dirty="0" err="1" smtClean="0">
                <a:solidFill>
                  <a:schemeClr val="bg1"/>
                </a:solidFill>
              </a:rPr>
              <a:t>Clix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err="1" smtClean="0">
                <a:solidFill>
                  <a:schemeClr val="bg1"/>
                </a:solidFill>
              </a:rPr>
              <a:t>Crayons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</a:p>
          <a:p>
            <a:pPr>
              <a:defRPr/>
            </a:pPr>
            <a:r>
              <a:rPr lang="es-ES" dirty="0" smtClean="0">
                <a:solidFill>
                  <a:schemeClr val="bg1"/>
                </a:solidFill>
              </a:rPr>
              <a:t>ILIAS, SHAIL, </a:t>
            </a:r>
            <a:r>
              <a:rPr lang="es-ES" dirty="0" err="1" smtClean="0">
                <a:solidFill>
                  <a:schemeClr val="bg1"/>
                </a:solidFill>
              </a:rPr>
              <a:t>Angel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Platform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17" name="16 Conector recto de flecha"/>
          <p:cNvCxnSpPr/>
          <p:nvPr/>
        </p:nvCxnSpPr>
        <p:spPr bwMode="auto">
          <a:xfrm>
            <a:off x="4999038" y="5668963"/>
            <a:ext cx="3000375" cy="15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Elipse"/>
          <p:cNvSpPr/>
          <p:nvPr/>
        </p:nvSpPr>
        <p:spPr bwMode="auto">
          <a:xfrm>
            <a:off x="7126288" y="5143500"/>
            <a:ext cx="357187" cy="3571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1</a:t>
            </a:r>
          </a:p>
        </p:txBody>
      </p:sp>
      <p:grpSp>
        <p:nvGrpSpPr>
          <p:cNvPr id="37" name="36 Grupo"/>
          <p:cNvGrpSpPr/>
          <p:nvPr/>
        </p:nvGrpSpPr>
        <p:grpSpPr>
          <a:xfrm>
            <a:off x="4991796" y="2214554"/>
            <a:ext cx="3223542" cy="1909763"/>
            <a:chOff x="1819275" y="2286000"/>
            <a:chExt cx="3223542" cy="1909763"/>
          </a:xfrm>
        </p:grpSpPr>
        <p:cxnSp>
          <p:nvCxnSpPr>
            <p:cNvPr id="20" name="19 Conector recto de flecha"/>
            <p:cNvCxnSpPr/>
            <p:nvPr/>
          </p:nvCxnSpPr>
          <p:spPr bwMode="auto">
            <a:xfrm rot="5400000" flipH="1" flipV="1">
              <a:off x="1096963" y="3008312"/>
              <a:ext cx="1462088" cy="17463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43 CuadroTexto"/>
            <p:cNvSpPr txBox="1">
              <a:spLocks noChangeArrowheads="1"/>
            </p:cNvSpPr>
            <p:nvPr/>
          </p:nvSpPr>
          <p:spPr bwMode="auto">
            <a:xfrm>
              <a:off x="1853459" y="3818836"/>
              <a:ext cx="697602" cy="369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altLang="es-ES"/>
                <a:t>2012</a:t>
              </a:r>
            </a:p>
          </p:txBody>
        </p:sp>
        <p:sp>
          <p:nvSpPr>
            <p:cNvPr id="22" name="44 CuadroTexto"/>
            <p:cNvSpPr txBox="1">
              <a:spLocks noChangeArrowheads="1"/>
            </p:cNvSpPr>
            <p:nvPr/>
          </p:nvSpPr>
          <p:spPr bwMode="auto">
            <a:xfrm>
              <a:off x="2836802" y="3816230"/>
              <a:ext cx="697602" cy="369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altLang="es-ES"/>
                <a:t>2013</a:t>
              </a:r>
            </a:p>
          </p:txBody>
        </p:sp>
        <p:sp>
          <p:nvSpPr>
            <p:cNvPr id="23" name="45 CuadroTexto"/>
            <p:cNvSpPr txBox="1">
              <a:spLocks noChangeArrowheads="1"/>
            </p:cNvSpPr>
            <p:nvPr/>
          </p:nvSpPr>
          <p:spPr bwMode="auto">
            <a:xfrm>
              <a:off x="3765463" y="3826375"/>
              <a:ext cx="697602" cy="369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altLang="es-ES"/>
                <a:t>2014</a:t>
              </a:r>
            </a:p>
          </p:txBody>
        </p:sp>
        <p:sp>
          <p:nvSpPr>
            <p:cNvPr id="24" name="23 CuadroTexto"/>
            <p:cNvSpPr txBox="1"/>
            <p:nvPr/>
          </p:nvSpPr>
          <p:spPr bwMode="auto">
            <a:xfrm>
              <a:off x="2105025" y="2311400"/>
              <a:ext cx="2937792" cy="64633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ES" dirty="0" err="1" smtClean="0">
                  <a:solidFill>
                    <a:schemeClr val="bg1"/>
                  </a:solidFill>
                </a:rPr>
                <a:t>openHPI</a:t>
              </a:r>
              <a:r>
                <a:rPr lang="es-ES" dirty="0" smtClean="0">
                  <a:solidFill>
                    <a:schemeClr val="bg1"/>
                  </a:solidFill>
                </a:rPr>
                <a:t>, MOOEP, AMOL, </a:t>
              </a:r>
            </a:p>
            <a:p>
              <a:pPr>
                <a:defRPr/>
              </a:pPr>
              <a:r>
                <a:rPr lang="es-ES" dirty="0" err="1" smtClean="0">
                  <a:solidFill>
                    <a:schemeClr val="bg1"/>
                  </a:solidFill>
                </a:rPr>
                <a:t>Coursera</a:t>
              </a:r>
              <a:r>
                <a:rPr lang="es-ES" dirty="0" smtClean="0">
                  <a:solidFill>
                    <a:schemeClr val="bg1"/>
                  </a:solidFill>
                </a:rPr>
                <a:t>, </a:t>
              </a:r>
              <a:r>
                <a:rPr lang="es-ES" dirty="0" err="1" smtClean="0">
                  <a:solidFill>
                    <a:schemeClr val="bg1"/>
                  </a:solidFill>
                </a:rPr>
                <a:t>Khan</a:t>
              </a:r>
              <a:r>
                <a:rPr lang="es-ES" dirty="0" smtClean="0">
                  <a:solidFill>
                    <a:schemeClr val="bg1"/>
                  </a:solidFill>
                </a:rPr>
                <a:t> </a:t>
              </a:r>
              <a:r>
                <a:rPr lang="es-ES" dirty="0" err="1" smtClean="0">
                  <a:solidFill>
                    <a:schemeClr val="bg1"/>
                  </a:solidFill>
                </a:rPr>
                <a:t>Academy</a:t>
              </a:r>
              <a:endParaRPr lang="es-ES" dirty="0">
                <a:solidFill>
                  <a:schemeClr val="bg1"/>
                </a:solidFill>
              </a:endParaRPr>
            </a:p>
          </p:txBody>
        </p:sp>
        <p:cxnSp>
          <p:nvCxnSpPr>
            <p:cNvPr id="25" name="24 Conector recto de flecha"/>
            <p:cNvCxnSpPr/>
            <p:nvPr/>
          </p:nvCxnSpPr>
          <p:spPr bwMode="auto">
            <a:xfrm>
              <a:off x="1836738" y="3740150"/>
              <a:ext cx="3000375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25 Elipse"/>
            <p:cNvSpPr/>
            <p:nvPr/>
          </p:nvSpPr>
          <p:spPr bwMode="auto">
            <a:xfrm>
              <a:off x="3051175" y="3214688"/>
              <a:ext cx="357188" cy="35718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dirty="0"/>
                <a:t>1</a:t>
              </a:r>
            </a:p>
          </p:txBody>
        </p:sp>
      </p:grpSp>
      <p:cxnSp>
        <p:nvCxnSpPr>
          <p:cNvPr id="28" name="27 Conector recto de flecha"/>
          <p:cNvCxnSpPr/>
          <p:nvPr/>
        </p:nvCxnSpPr>
        <p:spPr bwMode="auto">
          <a:xfrm rot="5400000" flipH="1" flipV="1">
            <a:off x="3760787" y="982651"/>
            <a:ext cx="1462087" cy="174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5 CuadroTexto"/>
          <p:cNvSpPr txBox="1">
            <a:spLocks noChangeArrowheads="1"/>
          </p:cNvSpPr>
          <p:nvPr/>
        </p:nvSpPr>
        <p:spPr bwMode="auto">
          <a:xfrm>
            <a:off x="4517285" y="1793173"/>
            <a:ext cx="697622" cy="36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/>
              <a:t>2012</a:t>
            </a:r>
          </a:p>
        </p:txBody>
      </p:sp>
      <p:sp>
        <p:nvSpPr>
          <p:cNvPr id="30" name="26 CuadroTexto"/>
          <p:cNvSpPr txBox="1">
            <a:spLocks noChangeArrowheads="1"/>
          </p:cNvSpPr>
          <p:nvPr/>
        </p:nvSpPr>
        <p:spPr bwMode="auto">
          <a:xfrm>
            <a:off x="5500657" y="1790567"/>
            <a:ext cx="697622" cy="36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/>
              <a:t>2013</a:t>
            </a:r>
          </a:p>
        </p:txBody>
      </p:sp>
      <p:sp>
        <p:nvSpPr>
          <p:cNvPr id="31" name="27 CuadroTexto"/>
          <p:cNvSpPr txBox="1">
            <a:spLocks noChangeArrowheads="1"/>
          </p:cNvSpPr>
          <p:nvPr/>
        </p:nvSpPr>
        <p:spPr bwMode="auto">
          <a:xfrm>
            <a:off x="6429344" y="1800712"/>
            <a:ext cx="697622" cy="36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/>
              <a:t>2014</a:t>
            </a:r>
          </a:p>
        </p:txBody>
      </p:sp>
      <p:sp>
        <p:nvSpPr>
          <p:cNvPr id="32" name="31 Elipse"/>
          <p:cNvSpPr/>
          <p:nvPr/>
        </p:nvSpPr>
        <p:spPr bwMode="auto">
          <a:xfrm>
            <a:off x="5857875" y="1189025"/>
            <a:ext cx="357187" cy="3571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1</a:t>
            </a:r>
          </a:p>
        </p:txBody>
      </p:sp>
      <p:sp>
        <p:nvSpPr>
          <p:cNvPr id="33" name="32 CuadroTexto"/>
          <p:cNvSpPr txBox="1"/>
          <p:nvPr/>
        </p:nvSpPr>
        <p:spPr bwMode="auto">
          <a:xfrm>
            <a:off x="5626080" y="312703"/>
            <a:ext cx="946184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dirty="0" err="1" smtClean="0">
                <a:solidFill>
                  <a:schemeClr val="bg1"/>
                </a:solidFill>
              </a:rPr>
              <a:t>Moodle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34" name="33 Conector recto de flecha"/>
          <p:cNvCxnSpPr/>
          <p:nvPr/>
        </p:nvCxnSpPr>
        <p:spPr bwMode="auto">
          <a:xfrm>
            <a:off x="4500562" y="1714488"/>
            <a:ext cx="3000375" cy="15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Elipse"/>
          <p:cNvSpPr/>
          <p:nvPr/>
        </p:nvSpPr>
        <p:spPr bwMode="auto">
          <a:xfrm>
            <a:off x="6643705" y="908720"/>
            <a:ext cx="357187" cy="3571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2</a:t>
            </a:r>
            <a:endParaRPr lang="es-ES" dirty="0"/>
          </a:p>
        </p:txBody>
      </p:sp>
      <p:cxnSp>
        <p:nvCxnSpPr>
          <p:cNvPr id="39" name="38 Conector recto de flecha"/>
          <p:cNvCxnSpPr/>
          <p:nvPr/>
        </p:nvCxnSpPr>
        <p:spPr bwMode="auto">
          <a:xfrm rot="5400000" flipH="1" flipV="1">
            <a:off x="-326776" y="3825725"/>
            <a:ext cx="1462088" cy="174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43 CuadroTexto"/>
          <p:cNvSpPr txBox="1">
            <a:spLocks noChangeArrowheads="1"/>
          </p:cNvSpPr>
          <p:nvPr/>
        </p:nvSpPr>
        <p:spPr bwMode="auto">
          <a:xfrm>
            <a:off x="429720" y="4636249"/>
            <a:ext cx="697602" cy="36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/>
              <a:t>2012</a:t>
            </a:r>
          </a:p>
        </p:txBody>
      </p:sp>
      <p:sp>
        <p:nvSpPr>
          <p:cNvPr id="41" name="44 CuadroTexto"/>
          <p:cNvSpPr txBox="1">
            <a:spLocks noChangeArrowheads="1"/>
          </p:cNvSpPr>
          <p:nvPr/>
        </p:nvSpPr>
        <p:spPr bwMode="auto">
          <a:xfrm>
            <a:off x="1413063" y="4633643"/>
            <a:ext cx="697602" cy="36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/>
              <a:t>2013</a:t>
            </a:r>
          </a:p>
        </p:txBody>
      </p:sp>
      <p:sp>
        <p:nvSpPr>
          <p:cNvPr id="42" name="45 CuadroTexto"/>
          <p:cNvSpPr txBox="1">
            <a:spLocks noChangeArrowheads="1"/>
          </p:cNvSpPr>
          <p:nvPr/>
        </p:nvSpPr>
        <p:spPr bwMode="auto">
          <a:xfrm>
            <a:off x="2341724" y="4643788"/>
            <a:ext cx="697602" cy="36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/>
              <a:t>2014</a:t>
            </a:r>
          </a:p>
        </p:txBody>
      </p:sp>
      <p:sp>
        <p:nvSpPr>
          <p:cNvPr id="43" name="42 CuadroTexto"/>
          <p:cNvSpPr txBox="1"/>
          <p:nvPr/>
        </p:nvSpPr>
        <p:spPr bwMode="auto">
          <a:xfrm>
            <a:off x="681286" y="2674785"/>
            <a:ext cx="3826817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dirty="0" err="1" smtClean="0">
                <a:solidFill>
                  <a:schemeClr val="bg1"/>
                </a:solidFill>
              </a:rPr>
              <a:t>Coursera</a:t>
            </a:r>
            <a:r>
              <a:rPr lang="es-ES" dirty="0" smtClean="0">
                <a:solidFill>
                  <a:schemeClr val="bg1"/>
                </a:solidFill>
              </a:rPr>
              <a:t>, MASPLANG</a:t>
            </a:r>
            <a:r>
              <a:rPr lang="es-ES" dirty="0" smtClean="0">
                <a:solidFill>
                  <a:schemeClr val="bg1"/>
                </a:solidFill>
              </a:rPr>
              <a:t>, INSPIRE, </a:t>
            </a:r>
            <a:endParaRPr lang="es-ES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ES" dirty="0" err="1" smtClean="0">
                <a:solidFill>
                  <a:schemeClr val="bg1"/>
                </a:solidFill>
              </a:rPr>
              <a:t>iWeaver</a:t>
            </a:r>
            <a:r>
              <a:rPr lang="es-ES" dirty="0" smtClean="0">
                <a:solidFill>
                  <a:schemeClr val="bg1"/>
                </a:solidFill>
              </a:rPr>
              <a:t>, TANGOW</a:t>
            </a:r>
            <a:r>
              <a:rPr lang="es-ES" dirty="0" smtClean="0">
                <a:solidFill>
                  <a:schemeClr val="bg1"/>
                </a:solidFill>
              </a:rPr>
              <a:t>, AHA!, </a:t>
            </a:r>
            <a:endParaRPr lang="es-ES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es-ES" dirty="0" err="1" smtClean="0">
                <a:solidFill>
                  <a:schemeClr val="bg1"/>
                </a:solidFill>
              </a:rPr>
              <a:t>eTeacher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smtClean="0">
                <a:solidFill>
                  <a:schemeClr val="bg1"/>
                </a:solidFill>
              </a:rPr>
              <a:t>WELSA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err="1" smtClean="0">
                <a:solidFill>
                  <a:schemeClr val="bg1"/>
                </a:solidFill>
              </a:rPr>
              <a:t>Protus</a:t>
            </a:r>
            <a:r>
              <a:rPr lang="es-ES" dirty="0" smtClean="0">
                <a:solidFill>
                  <a:schemeClr val="bg1"/>
                </a:solidFill>
              </a:rPr>
              <a:t>, </a:t>
            </a:r>
            <a:r>
              <a:rPr lang="es-ES" dirty="0" err="1" smtClean="0">
                <a:solidFill>
                  <a:schemeClr val="bg1"/>
                </a:solidFill>
              </a:rPr>
              <a:t>LearnFit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44" name="43 Conector recto de flecha"/>
          <p:cNvCxnSpPr/>
          <p:nvPr/>
        </p:nvCxnSpPr>
        <p:spPr bwMode="auto">
          <a:xfrm>
            <a:off x="412999" y="4557563"/>
            <a:ext cx="3000375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Elipse"/>
          <p:cNvSpPr/>
          <p:nvPr/>
        </p:nvSpPr>
        <p:spPr bwMode="auto">
          <a:xfrm>
            <a:off x="609850" y="4032101"/>
            <a:ext cx="357188" cy="35718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1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Panorama de la revisión bibliográfica</a:t>
            </a:r>
            <a:endParaRPr lang="es-ES" dirty="0"/>
          </a:p>
        </p:txBody>
      </p:sp>
      <p:grpSp>
        <p:nvGrpSpPr>
          <p:cNvPr id="13" name="12 Grupo"/>
          <p:cNvGrpSpPr/>
          <p:nvPr/>
        </p:nvGrpSpPr>
        <p:grpSpPr>
          <a:xfrm>
            <a:off x="214282" y="1857364"/>
            <a:ext cx="2950961" cy="3643338"/>
            <a:chOff x="214282" y="1857364"/>
            <a:chExt cx="2950961" cy="3643338"/>
          </a:xfrm>
        </p:grpSpPr>
        <p:sp>
          <p:nvSpPr>
            <p:cNvPr id="11" name="10 Elipse"/>
            <p:cNvSpPr/>
            <p:nvPr/>
          </p:nvSpPr>
          <p:spPr>
            <a:xfrm>
              <a:off x="214282" y="1857364"/>
              <a:ext cx="2928958" cy="364333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41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357158" y="2071678"/>
              <a:ext cx="27024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/>
                <a:t>Estilos de Aprendizaje </a:t>
              </a:r>
            </a:p>
            <a:p>
              <a:r>
                <a:rPr lang="es-ES" b="1" dirty="0" smtClean="0"/>
                <a:t>en MOOC</a:t>
              </a:r>
              <a:endParaRPr lang="es-ES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428596" y="3000372"/>
              <a:ext cx="2736647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err="1" smtClean="0"/>
                <a:t>Alshammari</a:t>
              </a:r>
              <a:r>
                <a:rPr lang="es-ES" b="1" dirty="0" smtClean="0"/>
                <a:t> et </a:t>
              </a:r>
              <a:r>
                <a:rPr lang="es-ES" b="1" dirty="0" err="1" smtClean="0"/>
                <a:t>all</a:t>
              </a:r>
              <a:r>
                <a:rPr lang="es-ES" b="1" dirty="0" smtClean="0"/>
                <a:t>, 2012</a:t>
              </a:r>
            </a:p>
            <a:p>
              <a:endParaRPr lang="es-ES" dirty="0"/>
            </a:p>
            <a:p>
              <a:r>
                <a:rPr lang="es-ES" dirty="0" smtClean="0"/>
                <a:t>El-</a:t>
              </a:r>
              <a:r>
                <a:rPr lang="es-ES" dirty="0" err="1" smtClean="0"/>
                <a:t>Hmoudova</a:t>
              </a:r>
              <a:r>
                <a:rPr lang="es-ES" dirty="0" smtClean="0"/>
                <a:t>, 2014</a:t>
              </a:r>
            </a:p>
            <a:p>
              <a:endParaRPr lang="es-ES" dirty="0"/>
            </a:p>
            <a:p>
              <a:r>
                <a:rPr lang="es-ES" dirty="0" err="1" smtClean="0"/>
                <a:t>Huxley</a:t>
              </a:r>
              <a:r>
                <a:rPr lang="es-ES" dirty="0" smtClean="0"/>
                <a:t> &amp; </a:t>
              </a:r>
              <a:r>
                <a:rPr lang="es-ES" dirty="0" err="1" smtClean="0"/>
                <a:t>Peacey</a:t>
              </a:r>
              <a:r>
                <a:rPr lang="es-ES" dirty="0" smtClean="0"/>
                <a:t>, 2014</a:t>
              </a:r>
            </a:p>
            <a:p>
              <a:endParaRPr lang="es-ES" dirty="0"/>
            </a:p>
            <a:p>
              <a:r>
                <a:rPr lang="es-ES" dirty="0" smtClean="0"/>
                <a:t>SAGE, 2014</a:t>
              </a:r>
            </a:p>
            <a:p>
              <a:endParaRPr lang="es-ES" dirty="0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6000760" y="1285860"/>
            <a:ext cx="3053781" cy="5252813"/>
            <a:chOff x="6000760" y="1285860"/>
            <a:chExt cx="3053781" cy="5252813"/>
          </a:xfrm>
        </p:grpSpPr>
        <p:sp>
          <p:nvSpPr>
            <p:cNvPr id="12" name="11 Elipse"/>
            <p:cNvSpPr/>
            <p:nvPr/>
          </p:nvSpPr>
          <p:spPr>
            <a:xfrm>
              <a:off x="6000760" y="1285860"/>
              <a:ext cx="2928958" cy="492922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41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6266392" y="1643050"/>
              <a:ext cx="25442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/>
                <a:t>Sistemas adaptativos</a:t>
              </a:r>
            </a:p>
            <a:p>
              <a:r>
                <a:rPr lang="es-ES" b="1" dirty="0" smtClean="0"/>
                <a:t>en MOOC</a:t>
              </a:r>
              <a:endParaRPr lang="es-ES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6279358" y="2568355"/>
              <a:ext cx="2775183" cy="3970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err="1" smtClean="0"/>
                <a:t>Bansal</a:t>
              </a:r>
              <a:r>
                <a:rPr lang="es-ES" b="1" dirty="0" smtClean="0"/>
                <a:t>, 2013</a:t>
              </a:r>
            </a:p>
            <a:p>
              <a:endParaRPr lang="es-ES" dirty="0" smtClean="0"/>
            </a:p>
            <a:p>
              <a:r>
                <a:rPr lang="es-ES" dirty="0" err="1" smtClean="0"/>
                <a:t>Birari</a:t>
              </a:r>
              <a:r>
                <a:rPr lang="es-ES" dirty="0" smtClean="0"/>
                <a:t>, 2014</a:t>
              </a:r>
            </a:p>
            <a:p>
              <a:endParaRPr lang="es-ES" dirty="0"/>
            </a:p>
            <a:p>
              <a:r>
                <a:rPr lang="es-ES" dirty="0" err="1" smtClean="0"/>
                <a:t>Sephus</a:t>
              </a:r>
              <a:r>
                <a:rPr lang="es-ES" dirty="0" smtClean="0"/>
                <a:t> et </a:t>
              </a:r>
              <a:r>
                <a:rPr lang="es-ES" dirty="0" err="1" smtClean="0"/>
                <a:t>all</a:t>
              </a:r>
              <a:r>
                <a:rPr lang="es-ES" dirty="0" smtClean="0"/>
                <a:t>, 2013</a:t>
              </a:r>
            </a:p>
            <a:p>
              <a:endParaRPr lang="es-ES" dirty="0"/>
            </a:p>
            <a:p>
              <a:r>
                <a:rPr lang="es-ES" dirty="0" err="1" smtClean="0"/>
                <a:t>Szafir</a:t>
              </a:r>
              <a:r>
                <a:rPr lang="es-ES" dirty="0" smtClean="0"/>
                <a:t> &amp; </a:t>
              </a:r>
              <a:r>
                <a:rPr lang="es-ES" dirty="0" err="1" smtClean="0"/>
                <a:t>Mutlu</a:t>
              </a:r>
              <a:r>
                <a:rPr lang="es-ES" dirty="0" smtClean="0"/>
                <a:t> 2013</a:t>
              </a:r>
            </a:p>
            <a:p>
              <a:endParaRPr lang="es-ES" dirty="0"/>
            </a:p>
            <a:p>
              <a:r>
                <a:rPr lang="es-ES" dirty="0" err="1" smtClean="0"/>
                <a:t>Srikant</a:t>
              </a:r>
              <a:r>
                <a:rPr lang="es-ES" dirty="0" smtClean="0"/>
                <a:t> &amp; </a:t>
              </a:r>
              <a:r>
                <a:rPr lang="es-ES" dirty="0" err="1" smtClean="0"/>
                <a:t>Aggarwal</a:t>
              </a:r>
              <a:r>
                <a:rPr lang="es-ES" dirty="0" smtClean="0"/>
                <a:t>, 2014</a:t>
              </a:r>
            </a:p>
            <a:p>
              <a:endParaRPr lang="es-ES" dirty="0"/>
            </a:p>
            <a:p>
              <a:r>
                <a:rPr lang="es-ES" dirty="0" smtClean="0"/>
                <a:t>Lee et </a:t>
              </a:r>
              <a:r>
                <a:rPr lang="es-ES" dirty="0" smtClean="0"/>
                <a:t>al, </a:t>
              </a:r>
              <a:r>
                <a:rPr lang="es-ES" dirty="0" smtClean="0"/>
                <a:t>2014</a:t>
              </a:r>
            </a:p>
            <a:p>
              <a:endParaRPr lang="es-ES" dirty="0"/>
            </a:p>
            <a:p>
              <a:r>
                <a:rPr lang="es-ES" dirty="0" smtClean="0"/>
                <a:t>EMNLP, 2014</a:t>
              </a:r>
            </a:p>
            <a:p>
              <a:endParaRPr lang="es-ES" dirty="0"/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581056" y="2186509"/>
            <a:ext cx="7665098" cy="2742689"/>
            <a:chOff x="581056" y="2186509"/>
            <a:chExt cx="7665098" cy="2742689"/>
          </a:xfrm>
        </p:grpSpPr>
        <p:sp>
          <p:nvSpPr>
            <p:cNvPr id="19" name="18 Elipse"/>
            <p:cNvSpPr/>
            <p:nvPr/>
          </p:nvSpPr>
          <p:spPr>
            <a:xfrm rot="13957901">
              <a:off x="4479325" y="248415"/>
              <a:ext cx="1828736" cy="570492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29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17 Elipse"/>
            <p:cNvSpPr/>
            <p:nvPr/>
          </p:nvSpPr>
          <p:spPr>
            <a:xfrm rot="7442414">
              <a:off x="2519150" y="321212"/>
              <a:ext cx="1828736" cy="570492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29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3282444" y="3174872"/>
              <a:ext cx="2646878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b="1" dirty="0" err="1" smtClean="0"/>
                <a:t>Sonwalkar</a:t>
              </a:r>
              <a:r>
                <a:rPr lang="es-ES" b="1" dirty="0" smtClean="0"/>
                <a:t>, 2013</a:t>
              </a:r>
            </a:p>
            <a:p>
              <a:pPr algn="ctr"/>
              <a:endParaRPr lang="es-ES" b="1" dirty="0" smtClean="0"/>
            </a:p>
            <a:p>
              <a:pPr algn="ctr"/>
              <a:r>
                <a:rPr lang="es-ES" b="1" dirty="0" err="1" smtClean="0"/>
                <a:t>Fasihuddin</a:t>
              </a:r>
              <a:r>
                <a:rPr lang="es-ES" b="1" dirty="0" smtClean="0"/>
                <a:t> et </a:t>
              </a:r>
              <a:r>
                <a:rPr lang="es-ES" b="1" dirty="0" smtClean="0"/>
                <a:t>al, </a:t>
              </a:r>
              <a:r>
                <a:rPr lang="es-ES" b="1" dirty="0" smtClean="0"/>
                <a:t>2014</a:t>
              </a:r>
            </a:p>
            <a:p>
              <a:pPr algn="ctr"/>
              <a:endParaRPr lang="es-ES" dirty="0"/>
            </a:p>
            <a:p>
              <a:pPr algn="ctr"/>
              <a:r>
                <a:rPr lang="es-ES" b="1" dirty="0" err="1" smtClean="0"/>
                <a:t>Grünewald</a:t>
              </a:r>
              <a:r>
                <a:rPr lang="es-ES" b="1" dirty="0" smtClean="0"/>
                <a:t> et </a:t>
              </a:r>
              <a:r>
                <a:rPr lang="es-ES" b="1" dirty="0" smtClean="0"/>
                <a:t>al, </a:t>
              </a:r>
              <a:r>
                <a:rPr lang="es-ES" b="1" dirty="0" smtClean="0"/>
                <a:t>2013 </a:t>
              </a:r>
            </a:p>
            <a:p>
              <a:endParaRPr lang="es-ES" dirty="0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mtClean="0"/>
              <a:t>Agenda</a:t>
            </a:r>
          </a:p>
        </p:txBody>
      </p:sp>
      <p:sp>
        <p:nvSpPr>
          <p:cNvPr id="14339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ES" smtClean="0"/>
              <a:t>Contexto y Motivación</a:t>
            </a:r>
          </a:p>
          <a:p>
            <a:r>
              <a:rPr lang="es-ES" altLang="es-ES" smtClean="0"/>
              <a:t>Preguntas orientadoras</a:t>
            </a:r>
          </a:p>
          <a:p>
            <a:r>
              <a:rPr lang="es-ES" altLang="es-ES" smtClean="0"/>
              <a:t>Revisión bibliográfica</a:t>
            </a:r>
          </a:p>
          <a:p>
            <a:r>
              <a:rPr lang="es-ES" altLang="es-ES" smtClean="0"/>
              <a:t>Brechas encontradas</a:t>
            </a:r>
          </a:p>
          <a:p>
            <a:r>
              <a:rPr lang="es-ES" altLang="es-ES" smtClean="0"/>
              <a:t>Pregunta de investigación</a:t>
            </a:r>
          </a:p>
          <a:p>
            <a:r>
              <a:rPr lang="es-ES" altLang="es-ES" smtClean="0"/>
              <a:t>Objetivos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 smtClean="0"/>
              <a:t>Brechas encontradas</a:t>
            </a:r>
          </a:p>
        </p:txBody>
      </p:sp>
      <p:sp>
        <p:nvSpPr>
          <p:cNvPr id="2969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963863" algn="l"/>
              </a:tabLst>
            </a:pPr>
            <a:r>
              <a:rPr lang="es-CO" altLang="es-ES" dirty="0" smtClean="0"/>
              <a:t>No hay consenso sobre las implicaciones de la personalización en MOOC frente a la adaptabilidad de ellos.</a:t>
            </a:r>
          </a:p>
          <a:p>
            <a:pPr>
              <a:tabLst>
                <a:tab pos="2963863" algn="l"/>
              </a:tabLst>
            </a:pPr>
            <a:r>
              <a:rPr lang="es-CO" altLang="es-ES" dirty="0" smtClean="0"/>
              <a:t>Las investigaciones estudiadas no identifican el estilo de aprendizaje del estudiante a partir de sus interacciones con la plataforma que ofrece el MOOC.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Brechas encontradas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</a:t>
            </a:r>
            <a:r>
              <a:rPr lang="es-ES" i="1" dirty="0" smtClean="0"/>
              <a:t>e-</a:t>
            </a:r>
            <a:r>
              <a:rPr lang="es-ES" i="1" dirty="0" err="1" smtClean="0"/>
              <a:t>learning</a:t>
            </a:r>
            <a:r>
              <a:rPr lang="es-ES" dirty="0" smtClean="0"/>
              <a:t> adaptativo se centra en la adaptación de contenidos y no en la programación de actividades acorde al perfil de los estudiantes.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1108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44437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Brechas encontradas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CO" alt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Los estudios encontrados sobre </a:t>
            </a:r>
            <a:r>
              <a:rPr kumimoji="0" lang="es-CO" alt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personalización (adaptación) </a:t>
            </a:r>
            <a:r>
              <a:rPr kumimoji="0" lang="es-CO" alt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MOOC dicen </a:t>
            </a:r>
            <a:r>
              <a:rPr kumimoji="0" lang="es-CO" alt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qué hacer </a:t>
            </a:r>
            <a:r>
              <a:rPr kumimoji="0" lang="es-CO" alt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pero no dicen </a:t>
            </a:r>
            <a:r>
              <a:rPr kumimoji="0" lang="es-CO" alt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cómo hacerlo</a:t>
            </a:r>
            <a:r>
              <a:rPr kumimoji="0" lang="es-CO" alt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tampoco son claros los criterios para seleccionar un método de personalización sobre otros.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s-ES" alt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Brechas encontradas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altLang="es-ES" dirty="0"/>
              <a:t>No se encontraron estudios sobre el impacto de introducir el factor “estilo de aprendizaje” en </a:t>
            </a:r>
            <a:r>
              <a:rPr lang="es-CO" altLang="es-ES" dirty="0" smtClean="0"/>
              <a:t>los MOOC</a:t>
            </a:r>
            <a:r>
              <a:rPr lang="es-CO" altLang="es-ES" dirty="0"/>
              <a:t>. </a:t>
            </a:r>
            <a:endParaRPr lang="es-CO" altLang="es-ES" dirty="0" smtClean="0"/>
          </a:p>
          <a:p>
            <a:pPr lvl="1"/>
            <a:r>
              <a:rPr lang="es-CO" altLang="es-ES" dirty="0" smtClean="0"/>
              <a:t>Diseño</a:t>
            </a:r>
          </a:p>
          <a:p>
            <a:pPr lvl="1"/>
            <a:r>
              <a:rPr lang="es-CO" altLang="es-ES" dirty="0" smtClean="0"/>
              <a:t>Costos</a:t>
            </a:r>
          </a:p>
          <a:p>
            <a:pPr lvl="1"/>
            <a:r>
              <a:rPr lang="es-CO" altLang="es-ES" dirty="0" smtClean="0"/>
              <a:t>Aprendizaje</a:t>
            </a:r>
          </a:p>
          <a:p>
            <a:pPr lvl="1"/>
            <a:r>
              <a:rPr lang="es-CO" altLang="es-ES" dirty="0" smtClean="0"/>
              <a:t>Profesorado</a:t>
            </a:r>
            <a:endParaRPr lang="es-CO" alt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20361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mtClean="0"/>
              <a:t>Pregunta de investigación</a:t>
            </a:r>
          </a:p>
        </p:txBody>
      </p:sp>
      <p:sp>
        <p:nvSpPr>
          <p:cNvPr id="3072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ES" dirty="0" smtClean="0"/>
              <a:t>¿Cómo diseñar procesos formativos en línea masivos personalizables y qué </a:t>
            </a:r>
            <a:r>
              <a:rPr lang="es-ES" altLang="es-ES" dirty="0" smtClean="0"/>
              <a:t>implicaciones tiene?</a:t>
            </a:r>
            <a:endParaRPr lang="es-ES" altLang="es-E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Hipótesis de trabajo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Se puede identificar el estilo de aprendizaje de los estudiantes de  un MOOC a partir de su interacción con la plataforma.</a:t>
            </a:r>
          </a:p>
          <a:p>
            <a:endParaRPr lang="es-ES" dirty="0"/>
          </a:p>
          <a:p>
            <a:r>
              <a:rPr lang="es-ES" dirty="0" smtClean="0"/>
              <a:t>Tener en cuenta el estilo de aprendizaje puede mejorar la experiencia educativa de los estudiantes en un MOOC.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8045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mtClean="0"/>
              <a:t>Objetivo general</a:t>
            </a:r>
          </a:p>
        </p:txBody>
      </p:sp>
      <p:sp>
        <p:nvSpPr>
          <p:cNvPr id="3174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ES" dirty="0" smtClean="0"/>
              <a:t>Proponer un </a:t>
            </a:r>
            <a:r>
              <a:rPr lang="es-ES" altLang="es-ES" i="1" dirty="0" smtClean="0"/>
              <a:t>mecanismo</a:t>
            </a:r>
            <a:r>
              <a:rPr lang="es-ES" altLang="es-ES" dirty="0" smtClean="0"/>
              <a:t> para el diseño </a:t>
            </a:r>
            <a:r>
              <a:rPr lang="es-ES" altLang="es-ES" dirty="0" smtClean="0"/>
              <a:t>adapt</a:t>
            </a:r>
            <a:r>
              <a:rPr lang="es-ES" altLang="es-ES" dirty="0" smtClean="0"/>
              <a:t>able de procesos formativos </a:t>
            </a:r>
            <a:r>
              <a:rPr lang="es-ES" altLang="es-ES" dirty="0" smtClean="0"/>
              <a:t>masivos en línea. </a:t>
            </a:r>
            <a:endParaRPr lang="es-ES" altLang="es-E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dirty="0" smtClean="0"/>
              <a:t>Objetivos </a:t>
            </a:r>
            <a:r>
              <a:rPr lang="es-ES" altLang="es-ES" dirty="0" smtClean="0"/>
              <a:t>específicos</a:t>
            </a:r>
            <a:endParaRPr lang="es-ES" altLang="es-ES" dirty="0" smtClean="0"/>
          </a:p>
        </p:txBody>
      </p:sp>
      <p:sp>
        <p:nvSpPr>
          <p:cNvPr id="3277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ES" sz="2400" dirty="0" smtClean="0"/>
              <a:t>Adecuar el </a:t>
            </a:r>
            <a:r>
              <a:rPr lang="es-ES" altLang="es-ES" sz="2400" i="1" dirty="0" err="1" smtClean="0"/>
              <a:t>Mastery</a:t>
            </a:r>
            <a:r>
              <a:rPr lang="es-ES" altLang="es-ES" sz="2400" i="1" dirty="0" smtClean="0"/>
              <a:t> </a:t>
            </a:r>
            <a:r>
              <a:rPr lang="es-ES" altLang="es-ES" sz="2400" i="1" dirty="0" err="1" smtClean="0"/>
              <a:t>Learning</a:t>
            </a:r>
            <a:r>
              <a:rPr lang="es-ES" altLang="es-ES" sz="2400" i="1" dirty="0" smtClean="0"/>
              <a:t> </a:t>
            </a:r>
            <a:r>
              <a:rPr lang="es-ES" altLang="es-ES" sz="2400" dirty="0" smtClean="0"/>
              <a:t>para el diseño de MOOC adaptables.</a:t>
            </a:r>
            <a:endParaRPr lang="es-ES" altLang="es-ES" sz="2400" dirty="0"/>
          </a:p>
          <a:p>
            <a:r>
              <a:rPr lang="es-ES" altLang="es-ES" sz="2400" dirty="0" smtClean="0"/>
              <a:t>Diseñar un procedimiento para </a:t>
            </a:r>
            <a:r>
              <a:rPr lang="es-ES" altLang="es-ES" sz="2400" dirty="0" smtClean="0"/>
              <a:t>identificar el estilo de estilo de aprendizaje de los estudiantes a partir de la interacción con la plataforma que aloja un MOOC.</a:t>
            </a:r>
          </a:p>
          <a:p>
            <a:r>
              <a:rPr lang="es-ES" altLang="es-ES" sz="2400" dirty="0" smtClean="0"/>
              <a:t>Adaptar el desarrollo de un MOOC al perfil de un estudiante mediante un sistema de reglas.</a:t>
            </a:r>
            <a:endParaRPr lang="es-ES" altLang="es-ES" sz="2400" dirty="0"/>
          </a:p>
          <a:p>
            <a:r>
              <a:rPr lang="es-ES" altLang="es-ES" sz="2400" dirty="0" smtClean="0"/>
              <a:t>Desarrollo </a:t>
            </a:r>
            <a:r>
              <a:rPr lang="es-ES" altLang="es-ES" sz="2400" dirty="0" smtClean="0"/>
              <a:t>de un caso de estudio que permita verificar el impacto del diseño y desarrollo de un MOOC desde las perspectiva de la personalización.</a:t>
            </a:r>
          </a:p>
          <a:p>
            <a:pPr marL="0" indent="0">
              <a:buNone/>
            </a:pPr>
            <a:endParaRPr lang="es-ES" altLang="es-ES" sz="20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Bonus</a:t>
            </a:r>
            <a:r>
              <a:rPr lang="es-ES" dirty="0" smtClean="0"/>
              <a:t> </a:t>
            </a:r>
            <a:r>
              <a:rPr lang="es-ES" dirty="0" err="1" smtClean="0"/>
              <a:t>track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Ofrecimiento de una pasantía en el Centro de Formación y Desarrollo Profesional de la Universidad de Murcia</a:t>
            </a:r>
          </a:p>
          <a:p>
            <a:r>
              <a:rPr lang="es-ES" sz="2800" dirty="0" smtClean="0"/>
              <a:t>Ofrecimiento para hacer parte del componente de gestión del MOOC multinivel “Diseño instruccional de cursos abiertos en línea” de las universidades de Alcalá y Murcia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Visita a la Universidad Galileo para conocer su experiencia con su sistema de MOOC.</a:t>
            </a:r>
            <a:endParaRPr lang="es-ES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736960"/>
            <a:ext cx="9110886" cy="451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57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1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b="1" smtClean="0"/>
              <a:t>Cronología de los MOOC</a:t>
            </a:r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2071715" y="4643438"/>
            <a:ext cx="6429375" cy="158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5 CuadroTexto"/>
          <p:cNvSpPr txBox="1">
            <a:spLocks noChangeArrowheads="1"/>
          </p:cNvSpPr>
          <p:nvPr/>
        </p:nvSpPr>
        <p:spPr bwMode="auto">
          <a:xfrm>
            <a:off x="2487640" y="4643438"/>
            <a:ext cx="698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dirty="0"/>
              <a:t>2008</a:t>
            </a:r>
          </a:p>
        </p:txBody>
      </p:sp>
      <p:sp>
        <p:nvSpPr>
          <p:cNvPr id="17" name="6 CuadroTexto"/>
          <p:cNvSpPr txBox="1">
            <a:spLocks noChangeArrowheads="1"/>
          </p:cNvSpPr>
          <p:nvPr/>
        </p:nvSpPr>
        <p:spPr bwMode="auto">
          <a:xfrm>
            <a:off x="3303615" y="4645025"/>
            <a:ext cx="696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/>
              <a:t>2009</a:t>
            </a:r>
          </a:p>
        </p:txBody>
      </p:sp>
      <p:sp>
        <p:nvSpPr>
          <p:cNvPr id="18" name="7 CuadroTexto"/>
          <p:cNvSpPr txBox="1">
            <a:spLocks noChangeArrowheads="1"/>
          </p:cNvSpPr>
          <p:nvPr/>
        </p:nvSpPr>
        <p:spPr bwMode="auto">
          <a:xfrm>
            <a:off x="4160865" y="4643438"/>
            <a:ext cx="696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/>
              <a:t>2010</a:t>
            </a:r>
          </a:p>
        </p:txBody>
      </p:sp>
      <p:sp>
        <p:nvSpPr>
          <p:cNvPr id="19" name="8 CuadroTexto"/>
          <p:cNvSpPr txBox="1">
            <a:spLocks noChangeArrowheads="1"/>
          </p:cNvSpPr>
          <p:nvPr/>
        </p:nvSpPr>
        <p:spPr bwMode="auto">
          <a:xfrm>
            <a:off x="4964140" y="4643438"/>
            <a:ext cx="679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/>
              <a:t>2011</a:t>
            </a:r>
          </a:p>
        </p:txBody>
      </p:sp>
      <p:sp>
        <p:nvSpPr>
          <p:cNvPr id="20" name="9 CuadroTexto"/>
          <p:cNvSpPr txBox="1">
            <a:spLocks noChangeArrowheads="1"/>
          </p:cNvSpPr>
          <p:nvPr/>
        </p:nvSpPr>
        <p:spPr bwMode="auto">
          <a:xfrm>
            <a:off x="5732490" y="4643438"/>
            <a:ext cx="696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/>
              <a:t>2012</a:t>
            </a:r>
          </a:p>
        </p:txBody>
      </p:sp>
      <p:sp>
        <p:nvSpPr>
          <p:cNvPr id="21" name="10 CuadroTexto"/>
          <p:cNvSpPr txBox="1">
            <a:spLocks noChangeArrowheads="1"/>
          </p:cNvSpPr>
          <p:nvPr/>
        </p:nvSpPr>
        <p:spPr bwMode="auto">
          <a:xfrm>
            <a:off x="6589740" y="4643438"/>
            <a:ext cx="696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/>
              <a:t>2013</a:t>
            </a:r>
          </a:p>
        </p:txBody>
      </p:sp>
      <p:sp>
        <p:nvSpPr>
          <p:cNvPr id="22" name="11 CuadroTexto"/>
          <p:cNvSpPr txBox="1">
            <a:spLocks noChangeArrowheads="1"/>
          </p:cNvSpPr>
          <p:nvPr/>
        </p:nvSpPr>
        <p:spPr bwMode="auto">
          <a:xfrm>
            <a:off x="7446990" y="4643438"/>
            <a:ext cx="696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/>
              <a:t>2014</a:t>
            </a:r>
          </a:p>
        </p:txBody>
      </p:sp>
      <p:sp>
        <p:nvSpPr>
          <p:cNvPr id="23" name="15 CuadroTexto"/>
          <p:cNvSpPr txBox="1">
            <a:spLocks noChangeArrowheads="1"/>
          </p:cNvSpPr>
          <p:nvPr/>
        </p:nvSpPr>
        <p:spPr bwMode="auto">
          <a:xfrm>
            <a:off x="2357422" y="4130675"/>
            <a:ext cx="1146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dirty="0"/>
              <a:t>Aparición</a:t>
            </a:r>
          </a:p>
        </p:txBody>
      </p:sp>
      <p:sp>
        <p:nvSpPr>
          <p:cNvPr id="24" name="16 CuadroTexto"/>
          <p:cNvSpPr txBox="1">
            <a:spLocks noChangeArrowheads="1"/>
          </p:cNvSpPr>
          <p:nvPr/>
        </p:nvSpPr>
        <p:spPr bwMode="auto">
          <a:xfrm>
            <a:off x="4589490" y="3071813"/>
            <a:ext cx="14287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/>
              <a:t>Curso Introducción a la Inteligencia Artificial</a:t>
            </a:r>
          </a:p>
        </p:txBody>
      </p:sp>
      <p:sp>
        <p:nvSpPr>
          <p:cNvPr id="25" name="17 CuadroTexto"/>
          <p:cNvSpPr txBox="1">
            <a:spLocks noChangeArrowheads="1"/>
          </p:cNvSpPr>
          <p:nvPr/>
        </p:nvSpPr>
        <p:spPr bwMode="auto">
          <a:xfrm>
            <a:off x="5667402" y="5148263"/>
            <a:ext cx="9223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dirty="0"/>
              <a:t>Año de los MOOC</a:t>
            </a:r>
          </a:p>
        </p:txBody>
      </p:sp>
      <p:sp>
        <p:nvSpPr>
          <p:cNvPr id="26" name="18 CuadroTexto"/>
          <p:cNvSpPr txBox="1">
            <a:spLocks noChangeArrowheads="1"/>
          </p:cNvSpPr>
          <p:nvPr/>
        </p:nvSpPr>
        <p:spPr bwMode="auto">
          <a:xfrm>
            <a:off x="5643570" y="2143116"/>
            <a:ext cx="21431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altLang="es-ES" dirty="0" smtClean="0"/>
              <a:t>Consolidación de</a:t>
            </a:r>
          </a:p>
          <a:p>
            <a:pPr algn="ctr"/>
            <a:r>
              <a:rPr lang="es-ES" altLang="es-ES" dirty="0" err="1" smtClean="0"/>
              <a:t>Udacity</a:t>
            </a:r>
            <a:r>
              <a:rPr lang="es-ES" altLang="es-ES" dirty="0"/>
              <a:t>, </a:t>
            </a:r>
            <a:endParaRPr lang="es-ES" altLang="es-ES" dirty="0" smtClean="0"/>
          </a:p>
          <a:p>
            <a:pPr algn="ctr"/>
            <a:r>
              <a:rPr lang="es-ES" altLang="es-ES" dirty="0" err="1" smtClean="0"/>
              <a:t>Coursera</a:t>
            </a:r>
            <a:r>
              <a:rPr lang="es-ES" altLang="es-ES" dirty="0" smtClean="0"/>
              <a:t>, </a:t>
            </a:r>
          </a:p>
          <a:p>
            <a:pPr algn="ctr"/>
            <a:r>
              <a:rPr lang="es-ES" altLang="es-ES" dirty="0" err="1" smtClean="0"/>
              <a:t>edX</a:t>
            </a:r>
            <a:r>
              <a:rPr lang="es-ES" altLang="es-ES" dirty="0" smtClean="0"/>
              <a:t>, </a:t>
            </a:r>
          </a:p>
          <a:p>
            <a:pPr algn="ctr"/>
            <a:r>
              <a:rPr lang="es-ES" altLang="es-ES" dirty="0" err="1" smtClean="0"/>
              <a:t>MiriadaX</a:t>
            </a:r>
            <a:endParaRPr lang="es-ES" altLang="es-ES" dirty="0" smtClean="0"/>
          </a:p>
          <a:p>
            <a:pPr algn="ctr"/>
            <a:r>
              <a:rPr lang="es-ES" altLang="es-ES" dirty="0" smtClean="0"/>
              <a:t>…</a:t>
            </a:r>
            <a:endParaRPr lang="es-ES" altLang="es-ES" dirty="0"/>
          </a:p>
        </p:txBody>
      </p:sp>
      <p:sp>
        <p:nvSpPr>
          <p:cNvPr id="27" name="15 CuadroTexto"/>
          <p:cNvSpPr txBox="1">
            <a:spLocks noChangeArrowheads="1"/>
          </p:cNvSpPr>
          <p:nvPr/>
        </p:nvSpPr>
        <p:spPr bwMode="auto">
          <a:xfrm>
            <a:off x="714348" y="1714488"/>
            <a:ext cx="13260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altLang="es-ES" dirty="0" smtClean="0"/>
              <a:t>Educación </a:t>
            </a:r>
          </a:p>
          <a:p>
            <a:pPr algn="ctr"/>
            <a:r>
              <a:rPr lang="es-ES" altLang="es-ES" dirty="0" smtClean="0"/>
              <a:t>Abierta</a:t>
            </a:r>
            <a:endParaRPr lang="es-ES" altLang="es-ES" dirty="0"/>
          </a:p>
        </p:txBody>
      </p:sp>
      <p:sp>
        <p:nvSpPr>
          <p:cNvPr id="28" name="27 CuadroTexto"/>
          <p:cNvSpPr txBox="1">
            <a:spLocks noChangeArrowheads="1"/>
          </p:cNvSpPr>
          <p:nvPr/>
        </p:nvSpPr>
        <p:spPr bwMode="auto">
          <a:xfrm>
            <a:off x="714348" y="2648546"/>
            <a:ext cx="13773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altLang="es-ES" dirty="0" smtClean="0"/>
              <a:t>Recursos </a:t>
            </a:r>
          </a:p>
          <a:p>
            <a:pPr algn="ctr"/>
            <a:r>
              <a:rPr lang="es-ES" altLang="es-ES" dirty="0" smtClean="0"/>
              <a:t>Educativos </a:t>
            </a:r>
          </a:p>
          <a:p>
            <a:pPr algn="ctr"/>
            <a:r>
              <a:rPr lang="es-ES" altLang="es-ES" dirty="0" smtClean="0"/>
              <a:t>Abiertos</a:t>
            </a:r>
            <a:endParaRPr lang="es-ES" altLang="es-ES" dirty="0"/>
          </a:p>
        </p:txBody>
      </p:sp>
      <p:cxnSp>
        <p:nvCxnSpPr>
          <p:cNvPr id="29" name="28 Conector recto de flecha"/>
          <p:cNvCxnSpPr/>
          <p:nvPr/>
        </p:nvCxnSpPr>
        <p:spPr>
          <a:xfrm rot="5400000">
            <a:off x="535753" y="3107529"/>
            <a:ext cx="3071834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5 CuadroTexto"/>
          <p:cNvSpPr txBox="1">
            <a:spLocks noChangeArrowheads="1"/>
          </p:cNvSpPr>
          <p:nvPr/>
        </p:nvSpPr>
        <p:spPr bwMode="auto">
          <a:xfrm>
            <a:off x="2214546" y="2928934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dirty="0" smtClean="0"/>
              <a:t>2001</a:t>
            </a:r>
            <a:endParaRPr lang="es-ES" altLang="es-ES" dirty="0"/>
          </a:p>
        </p:txBody>
      </p:sp>
      <p:sp>
        <p:nvSpPr>
          <p:cNvPr id="31" name="5 CuadroTexto"/>
          <p:cNvSpPr txBox="1">
            <a:spLocks noChangeArrowheads="1"/>
          </p:cNvSpPr>
          <p:nvPr/>
        </p:nvSpPr>
        <p:spPr bwMode="auto">
          <a:xfrm>
            <a:off x="2285984" y="1857364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dirty="0" smtClean="0"/>
              <a:t>?</a:t>
            </a:r>
            <a:endParaRPr lang="es-ES" altLang="es-ES" dirty="0"/>
          </a:p>
        </p:txBody>
      </p:sp>
      <p:sp>
        <p:nvSpPr>
          <p:cNvPr id="32" name="5 CuadroTexto"/>
          <p:cNvSpPr txBox="1">
            <a:spLocks noChangeArrowheads="1"/>
          </p:cNvSpPr>
          <p:nvPr/>
        </p:nvSpPr>
        <p:spPr bwMode="auto">
          <a:xfrm>
            <a:off x="1743056" y="4662496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altLang="es-ES" dirty="0" smtClean="0"/>
              <a:t>2007</a:t>
            </a:r>
            <a:endParaRPr lang="es-ES" alt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256066" cy="5028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014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3 Título"/>
          <p:cNvSpPr>
            <a:spLocks noGrp="1"/>
          </p:cNvSpPr>
          <p:nvPr>
            <p:ph type="title"/>
          </p:nvPr>
        </p:nvSpPr>
        <p:spPr>
          <a:xfrm>
            <a:off x="457200" y="2636838"/>
            <a:ext cx="8229600" cy="1143000"/>
          </a:xfrm>
        </p:spPr>
        <p:txBody>
          <a:bodyPr/>
          <a:lstStyle/>
          <a:p>
            <a:r>
              <a:rPr lang="es-ES" altLang="es-ES" smtClean="0"/>
              <a:t>¡Muchas gracias!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mario\Escritorio\Eventos 20 de marzo de 2015\Imagenes Internet sobre MOOCs\Figure_1_MOOCs_and_Open_Education_Timeline_p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368" y="617549"/>
            <a:ext cx="8769350" cy="4525963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4071966" y="552922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000" dirty="0" smtClean="0">
                <a:latin typeface="+mj-lt"/>
              </a:rPr>
              <a:t>Fuente: http://www.wikipedia.org/</a:t>
            </a:r>
            <a:endParaRPr lang="es-E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268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8 Marcador de contenido"/>
          <p:cNvSpPr txBox="1">
            <a:spLocks/>
          </p:cNvSpPr>
          <p:nvPr/>
        </p:nvSpPr>
        <p:spPr>
          <a:xfrm>
            <a:off x="4143375" y="3929063"/>
            <a:ext cx="4286250" cy="85725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s-ES" sz="4800" dirty="0">
                <a:latin typeface="+mn-lt"/>
              </a:rPr>
              <a:t>n line</a:t>
            </a:r>
          </a:p>
        </p:txBody>
      </p:sp>
      <p:pic>
        <p:nvPicPr>
          <p:cNvPr id="5" name="4 Imagen" descr="068202-abstract-red-and-gold-paint-splatter-icon-alphanumeric-letter-o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2714625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068178-abstract-red-and-gold-paint-splatter-icon-alphanumeric-letter-c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4857750"/>
            <a:ext cx="92868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068198-abstract-red-and-gold-paint-splatter-icon-alphanumeric-letter-m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1643063"/>
            <a:ext cx="9286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068202-abstract-red-and-gold-paint-splatter-icon-alphanumeric-letter-o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714750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18 Marcador de contenido"/>
          <p:cNvSpPr txBox="1">
            <a:spLocks/>
          </p:cNvSpPr>
          <p:nvPr/>
        </p:nvSpPr>
        <p:spPr>
          <a:xfrm>
            <a:off x="3286116" y="2928934"/>
            <a:ext cx="5643602" cy="857256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4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pen</a:t>
            </a:r>
            <a:endParaRPr lang="es-ES" sz="4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0" name="18 Marcador de contenido"/>
          <p:cNvSpPr txBox="1">
            <a:spLocks/>
          </p:cNvSpPr>
          <p:nvPr/>
        </p:nvSpPr>
        <p:spPr>
          <a:xfrm>
            <a:off x="4998348" y="5072074"/>
            <a:ext cx="3500462" cy="857256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4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ourses</a:t>
            </a:r>
            <a:endParaRPr lang="es-ES" sz="4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1" name="18 Marcador de contenido"/>
          <p:cNvSpPr txBox="1">
            <a:spLocks/>
          </p:cNvSpPr>
          <p:nvPr/>
        </p:nvSpPr>
        <p:spPr>
          <a:xfrm>
            <a:off x="2500298" y="1843716"/>
            <a:ext cx="5643602" cy="857256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48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assive</a:t>
            </a:r>
            <a:endParaRPr lang="es-ES" sz="48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16394" name="1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mtClean="0"/>
              <a:t>¿qué son los MOOC?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332658" y="1310131"/>
            <a:ext cx="8872299" cy="5161952"/>
            <a:chOff x="332658" y="1081531"/>
            <a:chExt cx="8872299" cy="5161952"/>
          </a:xfrm>
        </p:grpSpPr>
        <p:grpSp>
          <p:nvGrpSpPr>
            <p:cNvPr id="5" name="11 Grupo"/>
            <p:cNvGrpSpPr/>
            <p:nvPr/>
          </p:nvGrpSpPr>
          <p:grpSpPr>
            <a:xfrm>
              <a:off x="332658" y="1081531"/>
              <a:ext cx="8872299" cy="5105004"/>
              <a:chOff x="332658" y="1081531"/>
              <a:chExt cx="8872299" cy="5105004"/>
            </a:xfrm>
          </p:grpSpPr>
          <p:pic>
            <p:nvPicPr>
              <p:cNvPr id="7" name="Imagen 2"/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alphaModFix amt="47000"/>
              </a:blip>
              <a:stretch>
                <a:fillRect/>
              </a:stretch>
            </p:blipFill>
            <p:spPr>
              <a:xfrm>
                <a:off x="589941" y="4412222"/>
                <a:ext cx="1774313" cy="1774313"/>
              </a:xfrm>
              <a:prstGeom prst="rect">
                <a:avLst/>
              </a:prstGeom>
            </p:spPr>
          </p:pic>
          <p:sp>
            <p:nvSpPr>
              <p:cNvPr id="8" name="Rectángulo 90"/>
              <p:cNvSpPr/>
              <p:nvPr/>
            </p:nvSpPr>
            <p:spPr>
              <a:xfrm>
                <a:off x="5366780" y="1704241"/>
                <a:ext cx="1564968" cy="1196274"/>
              </a:xfrm>
              <a:prstGeom prst="rect">
                <a:avLst/>
              </a:prstGeom>
              <a:solidFill>
                <a:schemeClr val="bg1">
                  <a:alpha val="74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" name="Rectángulo 89"/>
              <p:cNvSpPr/>
              <p:nvPr/>
            </p:nvSpPr>
            <p:spPr>
              <a:xfrm>
                <a:off x="7169360" y="1704241"/>
                <a:ext cx="1564968" cy="1196274"/>
              </a:xfrm>
              <a:prstGeom prst="rect">
                <a:avLst/>
              </a:prstGeom>
              <a:solidFill>
                <a:schemeClr val="bg1">
                  <a:alpha val="74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" name="Rectángulo 88"/>
              <p:cNvSpPr/>
              <p:nvPr/>
            </p:nvSpPr>
            <p:spPr>
              <a:xfrm>
                <a:off x="3572392" y="1704241"/>
                <a:ext cx="1564968" cy="1196274"/>
              </a:xfrm>
              <a:prstGeom prst="rect">
                <a:avLst/>
              </a:prstGeom>
              <a:solidFill>
                <a:schemeClr val="bg1">
                  <a:alpha val="74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" name="Rectángulo 87"/>
              <p:cNvSpPr/>
              <p:nvPr/>
            </p:nvSpPr>
            <p:spPr>
              <a:xfrm>
                <a:off x="1712456" y="1704241"/>
                <a:ext cx="1564968" cy="1196274"/>
              </a:xfrm>
              <a:prstGeom prst="rect">
                <a:avLst/>
              </a:prstGeom>
              <a:solidFill>
                <a:schemeClr val="bg1">
                  <a:alpha val="74000"/>
                </a:schemeClr>
              </a:solidFill>
              <a:ln>
                <a:noFill/>
              </a:ln>
              <a:effectLst>
                <a:reflection blurRad="6350" stA="52000" endA="300" endPos="35000" dir="5400000" sy="-100000" algn="bl" rotWithShape="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2" name="Rectángulo 80"/>
              <p:cNvSpPr/>
              <p:nvPr/>
            </p:nvSpPr>
            <p:spPr>
              <a:xfrm>
                <a:off x="7161177" y="1081531"/>
                <a:ext cx="1564968" cy="62271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" name="CuadroTexto 82"/>
              <p:cNvSpPr txBox="1"/>
              <p:nvPr/>
            </p:nvSpPr>
            <p:spPr>
              <a:xfrm>
                <a:off x="7259492" y="2127034"/>
                <a:ext cx="1392895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Sin </a:t>
                </a: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ningún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requisito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de </a:t>
                </a: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admisión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ni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restricción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para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el </a:t>
                </a: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acceso</a:t>
                </a:r>
                <a:endParaRPr lang="es-ES_tradnl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Rectángulo 77"/>
              <p:cNvSpPr/>
              <p:nvPr/>
            </p:nvSpPr>
            <p:spPr>
              <a:xfrm>
                <a:off x="5366789" y="1081531"/>
                <a:ext cx="1564968" cy="62271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" name="Rectángulo 72"/>
              <p:cNvSpPr/>
              <p:nvPr/>
            </p:nvSpPr>
            <p:spPr>
              <a:xfrm>
                <a:off x="3556015" y="1081531"/>
                <a:ext cx="1564968" cy="62271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16" name="Imagen 4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46531" y="3769043"/>
                <a:ext cx="1281471" cy="865238"/>
              </a:xfrm>
              <a:prstGeom prst="rect">
                <a:avLst/>
              </a:prstGeom>
            </p:spPr>
          </p:pic>
          <p:pic>
            <p:nvPicPr>
              <p:cNvPr id="17" name="Imagen 2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56710" y="3383935"/>
                <a:ext cx="3080774" cy="2654713"/>
              </a:xfrm>
              <a:prstGeom prst="rect">
                <a:avLst/>
              </a:prstGeom>
            </p:spPr>
          </p:pic>
          <p:pic>
            <p:nvPicPr>
              <p:cNvPr id="18" name="Imagen 3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2078" y="3220076"/>
                <a:ext cx="1281471" cy="865238"/>
              </a:xfrm>
              <a:prstGeom prst="rect">
                <a:avLst/>
              </a:prstGeom>
            </p:spPr>
          </p:pic>
          <p:pic>
            <p:nvPicPr>
              <p:cNvPr id="19" name="Imagen 2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658" y="3220076"/>
                <a:ext cx="1281471" cy="865238"/>
              </a:xfrm>
              <a:prstGeom prst="rect">
                <a:avLst/>
              </a:prstGeom>
            </p:spPr>
          </p:pic>
          <p:pic>
            <p:nvPicPr>
              <p:cNvPr id="20" name="Imagen 1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74776" y="5241490"/>
                <a:ext cx="562077" cy="799203"/>
              </a:xfrm>
              <a:prstGeom prst="rect">
                <a:avLst/>
              </a:prstGeom>
            </p:spPr>
          </p:pic>
          <p:pic>
            <p:nvPicPr>
              <p:cNvPr id="21" name="Imagen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39626" y="4141832"/>
                <a:ext cx="931972" cy="1036492"/>
              </a:xfrm>
              <a:prstGeom prst="rect">
                <a:avLst/>
              </a:prstGeom>
            </p:spPr>
          </p:pic>
          <p:sp>
            <p:nvSpPr>
              <p:cNvPr id="22" name="Rectángulo 5"/>
              <p:cNvSpPr/>
              <p:nvPr/>
            </p:nvSpPr>
            <p:spPr>
              <a:xfrm>
                <a:off x="532598" y="3170591"/>
                <a:ext cx="9183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b="1" dirty="0">
                    <a:solidFill>
                      <a:schemeClr val="bg1"/>
                    </a:solidFill>
                  </a:rPr>
                  <a:t>¿</a:t>
                </a:r>
                <a:r>
                  <a:rPr lang="es-ES_tradnl" b="1" dirty="0" smtClean="0">
                    <a:solidFill>
                      <a:schemeClr val="bg1"/>
                    </a:solidFill>
                  </a:rPr>
                  <a:t>Qué? </a:t>
                </a:r>
                <a:endParaRPr lang="es-E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CuadroTexto 49"/>
              <p:cNvSpPr txBox="1"/>
              <p:nvPr/>
            </p:nvSpPr>
            <p:spPr>
              <a:xfrm>
                <a:off x="3170915" y="3629725"/>
                <a:ext cx="27694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Para </a:t>
                </a:r>
                <a:r>
                  <a:rPr lang="es-ES_tradnl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cualquiera, donde quiera, cuando quiera </a:t>
                </a:r>
              </a:p>
              <a:p>
                <a:r>
                  <a:rPr lang="es-ES_tradnl" sz="1600" dirty="0">
                    <a:solidFill>
                      <a:srgbClr val="FF0000"/>
                    </a:solidFill>
                  </a:rPr>
                  <a:t>– </a:t>
                </a:r>
                <a:r>
                  <a:rPr lang="es-ES_tradnl" sz="1600" b="1" dirty="0">
                    <a:solidFill>
                      <a:srgbClr val="FF0000"/>
                    </a:solidFill>
                  </a:rPr>
                  <a:t>y gratis</a:t>
                </a:r>
                <a:endParaRPr lang="es-ES_tradnl" sz="1600" b="1" dirty="0" smtClean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Rectángulo 50"/>
              <p:cNvSpPr/>
              <p:nvPr/>
            </p:nvSpPr>
            <p:spPr>
              <a:xfrm>
                <a:off x="3367571" y="3195155"/>
                <a:ext cx="100779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FFFFFF"/>
                    </a:solidFill>
                  </a:rPr>
                  <a:t>Para</a:t>
                </a:r>
                <a:r>
                  <a:rPr lang="es-ES" b="1" dirty="0" smtClean="0">
                    <a:solidFill>
                      <a:srgbClr val="FFFFFF"/>
                    </a:solidFill>
                  </a:rPr>
                  <a:t>…</a:t>
                </a:r>
                <a:endParaRPr lang="es-E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ángulo 51"/>
              <p:cNvSpPr/>
              <p:nvPr/>
            </p:nvSpPr>
            <p:spPr>
              <a:xfrm>
                <a:off x="6848959" y="3727728"/>
                <a:ext cx="13071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b="1" dirty="0" smtClean="0">
                    <a:solidFill>
                      <a:srgbClr val="FFFFFF"/>
                    </a:solidFill>
                  </a:rPr>
                  <a:t>¿</a:t>
                </a:r>
                <a:r>
                  <a:rPr lang="es-ES_tradnl" b="1" dirty="0" smtClean="0">
                    <a:solidFill>
                      <a:srgbClr val="FFFFFF"/>
                    </a:solidFill>
                  </a:rPr>
                  <a:t>Por qué</a:t>
                </a:r>
                <a:r>
                  <a:rPr lang="es-ES_tradnl" b="1" dirty="0">
                    <a:solidFill>
                      <a:srgbClr val="FFFFFF"/>
                    </a:solidFill>
                  </a:rPr>
                  <a:t>? </a:t>
                </a:r>
                <a:endParaRPr lang="es-E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CuadroTexto 52"/>
              <p:cNvSpPr txBox="1"/>
              <p:nvPr/>
            </p:nvSpPr>
            <p:spPr>
              <a:xfrm>
                <a:off x="7000892" y="4145908"/>
                <a:ext cx="2204065" cy="1597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2"/>
                  </a:buClr>
                  <a:buSzPct val="169000"/>
                </a:pPr>
                <a:r>
                  <a:rPr lang="es-ES_tradnl" sz="1400" dirty="0" smtClean="0">
                    <a:solidFill>
                      <a:srgbClr val="404040"/>
                    </a:solidFill>
                  </a:rPr>
                  <a:t>- Por </a:t>
                </a:r>
                <a:r>
                  <a:rPr lang="es-ES_tradnl" sz="1400" dirty="0">
                    <a:solidFill>
                      <a:srgbClr val="404040"/>
                    </a:solidFill>
                  </a:rPr>
                  <a:t>equidad</a:t>
                </a:r>
              </a:p>
              <a:p>
                <a:pPr>
                  <a:buClr>
                    <a:schemeClr val="accent2"/>
                  </a:buClr>
                  <a:buSzPct val="169000"/>
                </a:pPr>
                <a:r>
                  <a:rPr lang="es-ES_tradnl" sz="1400" dirty="0" smtClean="0">
                    <a:solidFill>
                      <a:srgbClr val="404040"/>
                    </a:solidFill>
                  </a:rPr>
                  <a:t>- Para </a:t>
                </a:r>
                <a:r>
                  <a:rPr lang="es-ES_tradnl" sz="1400" dirty="0">
                    <a:solidFill>
                      <a:srgbClr val="404040"/>
                    </a:solidFill>
                  </a:rPr>
                  <a:t>ahorrar costos</a:t>
                </a:r>
                <a:r>
                  <a:rPr lang="es-ES_tradnl" sz="1400" dirty="0" smtClean="0">
                    <a:solidFill>
                      <a:srgbClr val="404040"/>
                    </a:solidFill>
                  </a:rPr>
                  <a:t>/   </a:t>
                </a:r>
              </a:p>
              <a:p>
                <a:pPr>
                  <a:buClr>
                    <a:schemeClr val="accent2"/>
                  </a:buClr>
                  <a:buSzPct val="169000"/>
                </a:pPr>
                <a:r>
                  <a:rPr lang="es-ES_tradnl" sz="1400" dirty="0" smtClean="0">
                    <a:solidFill>
                      <a:srgbClr val="404040"/>
                    </a:solidFill>
                  </a:rPr>
                  <a:t>  sostenibilidad</a:t>
                </a:r>
                <a:endParaRPr lang="es-ES_tradnl" sz="1400" dirty="0">
                  <a:solidFill>
                    <a:srgbClr val="404040"/>
                  </a:solidFill>
                </a:endParaRPr>
              </a:p>
              <a:p>
                <a:pPr>
                  <a:buClr>
                    <a:schemeClr val="accent2"/>
                  </a:buClr>
                  <a:buSzPct val="169000"/>
                </a:pPr>
                <a:r>
                  <a:rPr lang="es-ES_tradnl" sz="1400" dirty="0" smtClean="0">
                    <a:solidFill>
                      <a:srgbClr val="404040"/>
                    </a:solidFill>
                  </a:rPr>
                  <a:t>- Por negocio</a:t>
                </a:r>
              </a:p>
              <a:p>
                <a:pPr>
                  <a:buClr>
                    <a:schemeClr val="accent2"/>
                  </a:buClr>
                  <a:buSzPct val="169000"/>
                </a:pPr>
                <a:r>
                  <a:rPr lang="es-ES_tradnl" sz="1400" dirty="0" smtClean="0">
                    <a:solidFill>
                      <a:srgbClr val="404040"/>
                    </a:solidFill>
                  </a:rPr>
                  <a:t>- Para </a:t>
                </a:r>
                <a:r>
                  <a:rPr lang="es-ES_tradnl" sz="1400" dirty="0">
                    <a:solidFill>
                      <a:srgbClr val="404040"/>
                    </a:solidFill>
                  </a:rPr>
                  <a:t>mejorar </a:t>
                </a:r>
                <a:r>
                  <a:rPr lang="es-ES_tradnl" sz="1400" dirty="0" smtClean="0">
                    <a:solidFill>
                      <a:srgbClr val="404040"/>
                    </a:solidFill>
                  </a:rPr>
                  <a:t> </a:t>
                </a:r>
              </a:p>
              <a:p>
                <a:pPr>
                  <a:buClr>
                    <a:schemeClr val="accent2"/>
                  </a:buClr>
                  <a:buSzPct val="169000"/>
                </a:pPr>
                <a:r>
                  <a:rPr lang="es-ES_tradnl" sz="1400" dirty="0">
                    <a:solidFill>
                      <a:srgbClr val="404040"/>
                    </a:solidFill>
                  </a:rPr>
                  <a:t> </a:t>
                </a:r>
                <a:r>
                  <a:rPr lang="es-ES_tradnl" sz="1400" dirty="0" smtClean="0">
                    <a:solidFill>
                      <a:srgbClr val="404040"/>
                    </a:solidFill>
                  </a:rPr>
                  <a:t> aprendizaje en </a:t>
                </a:r>
                <a:r>
                  <a:rPr lang="es-ES_tradnl" sz="1400" dirty="0">
                    <a:solidFill>
                      <a:srgbClr val="404040"/>
                    </a:solidFill>
                  </a:rPr>
                  <a:t>el </a:t>
                </a:r>
                <a:endParaRPr lang="es-ES_tradnl" sz="1400" dirty="0" smtClean="0">
                  <a:solidFill>
                    <a:srgbClr val="404040"/>
                  </a:solidFill>
                </a:endParaRPr>
              </a:p>
              <a:p>
                <a:pPr>
                  <a:buClr>
                    <a:schemeClr val="accent2"/>
                  </a:buClr>
                  <a:buSzPct val="169000"/>
                </a:pPr>
                <a:r>
                  <a:rPr lang="es-ES_tradnl" sz="1400" dirty="0">
                    <a:solidFill>
                      <a:srgbClr val="404040"/>
                    </a:solidFill>
                  </a:rPr>
                  <a:t> </a:t>
                </a:r>
                <a:r>
                  <a:rPr lang="es-ES_tradnl" sz="1400" dirty="0" smtClean="0">
                    <a:solidFill>
                      <a:srgbClr val="404040"/>
                    </a:solidFill>
                  </a:rPr>
                  <a:t> propio campus</a:t>
                </a:r>
                <a:endParaRPr lang="es-ES_tradnl" sz="1400" dirty="0">
                  <a:solidFill>
                    <a:srgbClr val="404040"/>
                  </a:solidFill>
                </a:endParaRPr>
              </a:p>
            </p:txBody>
          </p:sp>
          <p:sp>
            <p:nvSpPr>
              <p:cNvPr id="27" name="CuadroTexto 8"/>
              <p:cNvSpPr txBox="1"/>
              <p:nvPr/>
            </p:nvSpPr>
            <p:spPr>
              <a:xfrm>
                <a:off x="434270" y="3564181"/>
                <a:ext cx="213032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Expandir el  accesso a educación de clase </a:t>
                </a:r>
                <a:r>
                  <a:rPr lang="es-ES_tradnl" sz="16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mundial</a:t>
                </a:r>
                <a:endParaRPr lang="es-E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pic>
            <p:nvPicPr>
              <p:cNvPr id="28" name="Imagen 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39598" y="5144749"/>
                <a:ext cx="1139313" cy="146644"/>
              </a:xfrm>
              <a:prstGeom prst="rect">
                <a:avLst/>
              </a:prstGeom>
            </p:spPr>
          </p:pic>
          <p:pic>
            <p:nvPicPr>
              <p:cNvPr id="29" name="Imagen 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45222" y="4397067"/>
                <a:ext cx="856271" cy="592803"/>
              </a:xfrm>
              <a:prstGeom prst="rect">
                <a:avLst/>
              </a:prstGeom>
            </p:spPr>
          </p:pic>
          <p:pic>
            <p:nvPicPr>
              <p:cNvPr id="30" name="Imagen 1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7559" y="4662126"/>
                <a:ext cx="2086181" cy="1420761"/>
              </a:xfrm>
              <a:prstGeom prst="rect">
                <a:avLst/>
              </a:prstGeom>
            </p:spPr>
          </p:pic>
          <p:pic>
            <p:nvPicPr>
              <p:cNvPr id="31" name="Imagen 2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00784" y="5728519"/>
                <a:ext cx="395487" cy="318319"/>
              </a:xfrm>
              <a:prstGeom prst="rect">
                <a:avLst/>
              </a:prstGeom>
            </p:spPr>
          </p:pic>
          <p:sp>
            <p:nvSpPr>
              <p:cNvPr id="32" name="Rectángulo 29"/>
              <p:cNvSpPr/>
              <p:nvPr/>
            </p:nvSpPr>
            <p:spPr>
              <a:xfrm>
                <a:off x="393260" y="1187751"/>
                <a:ext cx="11416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sz="24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MOOC</a:t>
                </a:r>
                <a:endParaRPr lang="es-ES" sz="24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33" name="Rectángulo 255"/>
              <p:cNvSpPr/>
              <p:nvPr/>
            </p:nvSpPr>
            <p:spPr>
              <a:xfrm>
                <a:off x="1712456" y="1081531"/>
                <a:ext cx="1564968" cy="62271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4" name="Rectángulo 48"/>
              <p:cNvSpPr/>
              <p:nvPr/>
            </p:nvSpPr>
            <p:spPr>
              <a:xfrm>
                <a:off x="1777971" y="1138589"/>
                <a:ext cx="14527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sz="2400" b="1" dirty="0" err="1" smtClean="0">
                    <a:solidFill>
                      <a:schemeClr val="bg1"/>
                    </a:solidFill>
                  </a:rPr>
                  <a:t>Massive</a:t>
                </a:r>
                <a:endParaRPr lang="es-E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ángulo 56"/>
              <p:cNvSpPr/>
              <p:nvPr/>
            </p:nvSpPr>
            <p:spPr>
              <a:xfrm>
                <a:off x="3842739" y="1122202"/>
                <a:ext cx="1008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sz="2400" b="1" dirty="0" smtClean="0">
                    <a:solidFill>
                      <a:schemeClr val="bg1"/>
                    </a:solidFill>
                  </a:rPr>
                  <a:t>Open</a:t>
                </a:r>
                <a:endParaRPr lang="es-E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tángulo 57"/>
              <p:cNvSpPr/>
              <p:nvPr/>
            </p:nvSpPr>
            <p:spPr>
              <a:xfrm>
                <a:off x="5530621" y="1122202"/>
                <a:ext cx="12265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sz="2400" b="1" dirty="0" smtClean="0">
                    <a:solidFill>
                      <a:schemeClr val="bg1"/>
                    </a:solidFill>
                  </a:rPr>
                  <a:t>Online</a:t>
                </a:r>
                <a:endParaRPr lang="es-E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ectángulo 58"/>
              <p:cNvSpPr/>
              <p:nvPr/>
            </p:nvSpPr>
            <p:spPr>
              <a:xfrm>
                <a:off x="7325018" y="1122202"/>
                <a:ext cx="12650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sz="2400" b="1" dirty="0" err="1" smtClean="0">
                    <a:solidFill>
                      <a:schemeClr val="bg1"/>
                    </a:solidFill>
                  </a:rPr>
                  <a:t>Course</a:t>
                </a:r>
                <a:endParaRPr lang="es-E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ectángulo 61"/>
              <p:cNvSpPr/>
              <p:nvPr/>
            </p:nvSpPr>
            <p:spPr>
              <a:xfrm>
                <a:off x="1966433" y="1712123"/>
                <a:ext cx="10886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sz="2400" b="1" dirty="0" smtClean="0">
                    <a:solidFill>
                      <a:srgbClr val="2F6DB3"/>
                    </a:solidFill>
                  </a:rPr>
                  <a:t>Curso</a:t>
                </a:r>
                <a:endParaRPr lang="es-ES" sz="2400" dirty="0">
                  <a:solidFill>
                    <a:srgbClr val="2F6DB3"/>
                  </a:solidFill>
                </a:endParaRPr>
              </a:p>
            </p:txBody>
          </p:sp>
          <p:sp>
            <p:nvSpPr>
              <p:cNvPr id="39" name="Rectángulo 67"/>
              <p:cNvSpPr/>
              <p:nvPr/>
            </p:nvSpPr>
            <p:spPr>
              <a:xfrm>
                <a:off x="3744411" y="1712123"/>
                <a:ext cx="122656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sz="2400" b="1" dirty="0" smtClean="0">
                    <a:solidFill>
                      <a:srgbClr val="2F6DB3"/>
                    </a:solidFill>
                  </a:rPr>
                  <a:t>Online</a:t>
                </a:r>
                <a:endParaRPr lang="es-ES" sz="2400" dirty="0">
                  <a:solidFill>
                    <a:srgbClr val="2F6DB3"/>
                  </a:solidFill>
                </a:endParaRPr>
              </a:p>
            </p:txBody>
          </p:sp>
          <p:sp>
            <p:nvSpPr>
              <p:cNvPr id="40" name="Rectángulo 68"/>
              <p:cNvSpPr/>
              <p:nvPr/>
            </p:nvSpPr>
            <p:spPr>
              <a:xfrm>
                <a:off x="5506035" y="1712123"/>
                <a:ext cx="12973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sz="2400" b="1" dirty="0" smtClean="0">
                    <a:solidFill>
                      <a:srgbClr val="2F6DB3"/>
                    </a:solidFill>
                  </a:rPr>
                  <a:t>Masivo</a:t>
                </a:r>
                <a:endParaRPr lang="es-ES" sz="2400" dirty="0">
                  <a:solidFill>
                    <a:srgbClr val="2F6DB3"/>
                  </a:solidFill>
                </a:endParaRPr>
              </a:p>
            </p:txBody>
          </p:sp>
          <p:sp>
            <p:nvSpPr>
              <p:cNvPr id="41" name="Rectángulo 69"/>
              <p:cNvSpPr/>
              <p:nvPr/>
            </p:nvSpPr>
            <p:spPr>
              <a:xfrm>
                <a:off x="7284035" y="1712123"/>
                <a:ext cx="13274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sz="2400" b="1" dirty="0" smtClean="0">
                    <a:solidFill>
                      <a:srgbClr val="2F6DB3"/>
                    </a:solidFill>
                  </a:rPr>
                  <a:t>Abierto</a:t>
                </a:r>
                <a:endParaRPr lang="es-ES" sz="2400" dirty="0">
                  <a:solidFill>
                    <a:srgbClr val="2F6DB3"/>
                  </a:solidFill>
                </a:endParaRPr>
              </a:p>
            </p:txBody>
          </p:sp>
          <p:sp>
            <p:nvSpPr>
              <p:cNvPr id="42" name="CuadroTexto 71"/>
              <p:cNvSpPr txBox="1"/>
              <p:nvPr/>
            </p:nvSpPr>
            <p:spPr>
              <a:xfrm>
                <a:off x="1818970" y="2143415"/>
                <a:ext cx="138470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Estructurado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y </a:t>
                </a: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organizado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como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una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asignatura</a:t>
                </a:r>
                <a:endParaRPr lang="es-E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3" name="CuadroTexto 74"/>
              <p:cNvSpPr txBox="1"/>
              <p:nvPr/>
            </p:nvSpPr>
            <p:spPr>
              <a:xfrm>
                <a:off x="3596968" y="2176180"/>
                <a:ext cx="15240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Basado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en la </a:t>
                </a:r>
                <a:r>
                  <a:rPr lang="en-US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Web</a:t>
                </a:r>
                <a:endPara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4" name="CuadroTexto 79"/>
              <p:cNvSpPr txBox="1"/>
              <p:nvPr/>
            </p:nvSpPr>
            <p:spPr>
              <a:xfrm>
                <a:off x="5440533" y="2143418"/>
                <a:ext cx="142566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Número </a:t>
                </a:r>
                <a:r>
                  <a:rPr lang="es-ES_tradnl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ilimitado de </a:t>
                </a:r>
                <a:r>
                  <a:rPr lang="es-ES_tradnl" sz="1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estudiantes</a:t>
                </a:r>
              </a:p>
            </p:txBody>
          </p:sp>
          <p:pic>
            <p:nvPicPr>
              <p:cNvPr id="45" name="Imagen 8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13811807">
                <a:off x="5026468" y="1187280"/>
                <a:ext cx="405067" cy="472982"/>
              </a:xfrm>
              <a:prstGeom prst="rect">
                <a:avLst/>
              </a:prstGeom>
            </p:spPr>
          </p:pic>
          <p:pic>
            <p:nvPicPr>
              <p:cNvPr id="46" name="Imagen 85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2700000">
                <a:off x="3229770" y="1991935"/>
                <a:ext cx="405067" cy="472982"/>
              </a:xfrm>
              <a:prstGeom prst="rect">
                <a:avLst/>
              </a:prstGeom>
            </p:spPr>
          </p:pic>
          <p:pic>
            <p:nvPicPr>
              <p:cNvPr id="47" name="Imagen 86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2700000">
                <a:off x="6834930" y="1991935"/>
                <a:ext cx="405067" cy="472982"/>
              </a:xfrm>
              <a:prstGeom prst="rect">
                <a:avLst/>
              </a:prstGeom>
            </p:spPr>
          </p:pic>
          <p:pic>
            <p:nvPicPr>
              <p:cNvPr id="48" name="Imagen 259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39890" y="4522840"/>
                <a:ext cx="1548612" cy="1614130"/>
              </a:xfrm>
              <a:prstGeom prst="rect">
                <a:avLst/>
              </a:prstGeom>
            </p:spPr>
          </p:pic>
        </p:grpSp>
        <p:pic>
          <p:nvPicPr>
            <p:cNvPr id="6" name="Imagen 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46416" y="4643283"/>
              <a:ext cx="1225153" cy="1600200"/>
            </a:xfrm>
            <a:prstGeom prst="rect">
              <a:avLst/>
            </a:prstGeom>
          </p:spPr>
        </p:pic>
      </p:grpSp>
      <p:grpSp>
        <p:nvGrpSpPr>
          <p:cNvPr id="49" name="3 Grupo"/>
          <p:cNvGrpSpPr/>
          <p:nvPr/>
        </p:nvGrpSpPr>
        <p:grpSpPr>
          <a:xfrm>
            <a:off x="240955" y="445513"/>
            <a:ext cx="8731171" cy="769441"/>
            <a:chOff x="240955" y="445513"/>
            <a:chExt cx="8731171" cy="769441"/>
          </a:xfrm>
        </p:grpSpPr>
        <p:sp>
          <p:nvSpPr>
            <p:cNvPr id="50" name="8-9"/>
            <p:cNvSpPr txBox="1"/>
            <p:nvPr/>
          </p:nvSpPr>
          <p:spPr>
            <a:xfrm>
              <a:off x="240955" y="445513"/>
              <a:ext cx="87311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altLang="es-ES" sz="4400" b="1" dirty="0">
                  <a:latin typeface="+mj-lt"/>
                  <a:ea typeface="+mj-ea"/>
                  <a:cs typeface="+mj-cs"/>
                </a:rPr>
                <a:t>¿</a:t>
              </a:r>
              <a:r>
                <a:rPr lang="es-ES_tradnl" altLang="es-ES" sz="4400" b="1" dirty="0" smtClean="0">
                  <a:latin typeface="+mj-lt"/>
                  <a:ea typeface="+mj-ea"/>
                  <a:cs typeface="+mj-cs"/>
                </a:rPr>
                <a:t>Qué es un                  ? </a:t>
              </a:r>
            </a:p>
          </p:txBody>
        </p:sp>
        <p:pic>
          <p:nvPicPr>
            <p:cNvPr id="51" name="Imagen 258" descr="mooc.png"/>
            <p:cNvPicPr>
              <a:picLocks noChangeAspect="1"/>
            </p:cNvPicPr>
            <p:nvPr/>
          </p:nvPicPr>
          <p:blipFill>
            <a:blip r:embed="rId1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2744" y="571480"/>
              <a:ext cx="2111776" cy="571504"/>
            </a:xfrm>
            <a:prstGeom prst="rect">
              <a:avLst/>
            </a:prstGeom>
          </p:spPr>
        </p:pic>
      </p:grpSp>
      <p:sp>
        <p:nvSpPr>
          <p:cNvPr id="52" name="51 Rectángulo"/>
          <p:cNvSpPr/>
          <p:nvPr/>
        </p:nvSpPr>
        <p:spPr>
          <a:xfrm>
            <a:off x="3143240" y="642939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+mj-lt"/>
              </a:rPr>
              <a:t>A partir de una imagen de Iván Mercado</a:t>
            </a:r>
            <a:endParaRPr lang="es-E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310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4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mtClean="0"/>
              <a:t>Algunas características</a:t>
            </a:r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ES" sz="2200" dirty="0" smtClean="0"/>
              <a:t>En teoría, son gratuitos (</a:t>
            </a:r>
            <a:r>
              <a:rPr lang="es-ES" altLang="es-ES" sz="2200" dirty="0" err="1" smtClean="0"/>
              <a:t>Wiley</a:t>
            </a:r>
            <a:r>
              <a:rPr lang="es-ES" altLang="es-ES" sz="2200" dirty="0" smtClean="0"/>
              <a:t>, 2012),  se puede emitir un certificado tras un pago (</a:t>
            </a:r>
            <a:r>
              <a:rPr lang="es-ES" altLang="es-ES" sz="2200" dirty="0" err="1" smtClean="0"/>
              <a:t>McAuley</a:t>
            </a:r>
            <a:r>
              <a:rPr lang="es-ES" altLang="es-ES" sz="2200" dirty="0" smtClean="0"/>
              <a:t>, 2010)</a:t>
            </a:r>
          </a:p>
          <a:p>
            <a:r>
              <a:rPr lang="es-ES" altLang="es-ES" sz="2200" dirty="0" smtClean="0"/>
              <a:t>Cursos de corta duración, entre cuatro y doce semanas (</a:t>
            </a:r>
            <a:r>
              <a:rPr lang="es-ES" altLang="es-ES" sz="2200" dirty="0" err="1" smtClean="0"/>
              <a:t>Liyanagunawardena</a:t>
            </a:r>
            <a:r>
              <a:rPr lang="es-ES" altLang="es-ES" sz="2200" dirty="0" smtClean="0"/>
              <a:t> et </a:t>
            </a:r>
            <a:r>
              <a:rPr lang="es-ES" altLang="es-ES" sz="2200" dirty="0" err="1" smtClean="0"/>
              <a:t>all</a:t>
            </a:r>
            <a:r>
              <a:rPr lang="es-ES" altLang="es-ES" sz="2200" dirty="0" smtClean="0"/>
              <a:t>, 2013)</a:t>
            </a:r>
          </a:p>
          <a:p>
            <a:r>
              <a:rPr lang="es-ES" altLang="es-ES" sz="2200" dirty="0" smtClean="0"/>
              <a:t>No hay atención personalizada (</a:t>
            </a:r>
            <a:r>
              <a:rPr lang="es-ES" altLang="es-ES" sz="2200" dirty="0" err="1" smtClean="0"/>
              <a:t>Liyanagunawardena</a:t>
            </a:r>
            <a:r>
              <a:rPr lang="es-ES" altLang="es-ES" sz="2200" dirty="0" smtClean="0"/>
              <a:t> et </a:t>
            </a:r>
            <a:r>
              <a:rPr lang="es-ES" altLang="es-ES" sz="2200" dirty="0" err="1" smtClean="0"/>
              <a:t>all</a:t>
            </a:r>
            <a:r>
              <a:rPr lang="es-ES" altLang="es-ES" sz="2200" dirty="0" smtClean="0"/>
              <a:t>, 2013) ni seguimiento (</a:t>
            </a:r>
            <a:r>
              <a:rPr lang="es-ES" altLang="es-ES" sz="2200" dirty="0" err="1" smtClean="0"/>
              <a:t>Reich</a:t>
            </a:r>
            <a:r>
              <a:rPr lang="es-ES" altLang="es-ES" sz="2200" dirty="0" smtClean="0"/>
              <a:t>, 2012)</a:t>
            </a:r>
          </a:p>
          <a:p>
            <a:r>
              <a:rPr lang="es-ES" altLang="es-ES" sz="2200" dirty="0" smtClean="0"/>
              <a:t>Los contenidos se basan fundamentalmente en mini-videos (</a:t>
            </a:r>
            <a:r>
              <a:rPr lang="es-ES" altLang="es-ES" sz="2200" dirty="0" err="1" smtClean="0"/>
              <a:t>Leton</a:t>
            </a:r>
            <a:r>
              <a:rPr lang="es-ES" altLang="es-ES" sz="2200" dirty="0" smtClean="0"/>
              <a:t>, 2013)</a:t>
            </a:r>
          </a:p>
          <a:p>
            <a:r>
              <a:rPr lang="es-ES" altLang="es-ES" sz="2200" dirty="0" smtClean="0"/>
              <a:t>Evaluación sencilla (Roig, 2014)</a:t>
            </a:r>
          </a:p>
          <a:p>
            <a:r>
              <a:rPr lang="es-ES" altLang="es-ES" sz="2200" dirty="0" smtClean="0"/>
              <a:t>No hay límite inferior para el número de estudiantes inscritos (</a:t>
            </a:r>
            <a:r>
              <a:rPr lang="es-ES" altLang="es-ES" sz="2200" i="1" dirty="0" smtClean="0"/>
              <a:t>de cosecha propia</a:t>
            </a:r>
            <a:r>
              <a:rPr lang="es-ES" altLang="es-ES" sz="2200" dirty="0" smtClean="0"/>
              <a:t>). Número de </a:t>
            </a:r>
            <a:r>
              <a:rPr lang="es-ES" altLang="es-ES" sz="2200" dirty="0" err="1" smtClean="0"/>
              <a:t>Dunbar</a:t>
            </a:r>
            <a:r>
              <a:rPr lang="es-ES" altLang="es-ES" sz="2200" dirty="0" smtClean="0"/>
              <a:t>: 148 (</a:t>
            </a:r>
            <a:r>
              <a:rPr lang="es-ES" altLang="es-ES" sz="2200" dirty="0" err="1" smtClean="0"/>
              <a:t>Ecolearning</a:t>
            </a:r>
            <a:r>
              <a:rPr lang="es-ES" altLang="es-ES" sz="2200" dirty="0" smtClean="0"/>
              <a:t>, 2014).</a:t>
            </a:r>
          </a:p>
          <a:p>
            <a:endParaRPr lang="es-ES" altLang="es-ES" sz="2800" dirty="0" smtClean="0"/>
          </a:p>
          <a:p>
            <a:pPr algn="r">
              <a:buFont typeface="Arial" charset="0"/>
              <a:buNone/>
            </a:pPr>
            <a:endParaRPr lang="es-ES" altLang="es-ES" sz="28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mtClean="0"/>
              <a:t>Problemas y retos de los MOOC</a:t>
            </a:r>
          </a:p>
        </p:txBody>
      </p:sp>
      <p:sp>
        <p:nvSpPr>
          <p:cNvPr id="18435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r>
              <a:rPr lang="es-ES" altLang="es-ES" smtClean="0"/>
              <a:t>Deserción (Adamapuolos, 2013), (Forbes, 2012)</a:t>
            </a:r>
          </a:p>
          <a:p>
            <a:r>
              <a:rPr lang="es-ES" altLang="es-ES" smtClean="0"/>
              <a:t>“No tienen pedagogía” (Zapata, 2011)</a:t>
            </a:r>
          </a:p>
          <a:p>
            <a:r>
              <a:rPr lang="es-ES" altLang="es-ES" smtClean="0"/>
              <a:t>Calidad de la formación (Conole, 2013) y eficacia pedagógica (Sonwalkar, 2013)</a:t>
            </a:r>
          </a:p>
          <a:p>
            <a:r>
              <a:rPr lang="es-ES" altLang="es-ES" smtClean="0"/>
              <a:t>Sostenibilidad (Yuan &amp; Powell, 2013)</a:t>
            </a:r>
          </a:p>
          <a:p>
            <a:r>
              <a:rPr lang="es-ES" altLang="es-ES" smtClean="0"/>
              <a:t>Evaluación (Renz et all, 2014)</a:t>
            </a:r>
          </a:p>
          <a:p>
            <a:r>
              <a:rPr lang="es-ES" altLang="es-ES" b="1" smtClean="0"/>
              <a:t>Personalización (Zapata, 2013)</a:t>
            </a:r>
          </a:p>
          <a:p>
            <a:pPr>
              <a:buFont typeface="Arial" charset="0"/>
              <a:buNone/>
            </a:pPr>
            <a:endParaRPr lang="es-ES" altLang="es-ES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mtClean="0"/>
              <a:t>Preguntas motivadoras</a:t>
            </a:r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es-ES" smtClean="0"/>
              <a:t>¿Con qué metodología se diseñan MOOC?</a:t>
            </a:r>
          </a:p>
          <a:p>
            <a:r>
              <a:rPr lang="es-ES" altLang="es-ES" smtClean="0"/>
              <a:t>¿Qué se puede “personalizar” en un MOOC?</a:t>
            </a:r>
          </a:p>
          <a:p>
            <a:r>
              <a:rPr lang="es-ES" altLang="es-ES" smtClean="0"/>
              <a:t>¿Cómo se debería “personalizar” un MOOC?</a:t>
            </a:r>
          </a:p>
          <a:p>
            <a:endParaRPr lang="es-ES" altLang="es-ES" smtClean="0"/>
          </a:p>
          <a:p>
            <a:endParaRPr lang="es-ES" altLang="es-ES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1267</Words>
  <Application>Microsoft Office PowerPoint</Application>
  <PresentationFormat>Presentación en pantalla (4:3)</PresentationFormat>
  <Paragraphs>299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Doctorado en Ingeniería Telemática Seminario II de Investigación</vt:lpstr>
      <vt:lpstr>Agenda</vt:lpstr>
      <vt:lpstr>Cronología de los MOOC</vt:lpstr>
      <vt:lpstr>Presentación de PowerPoint</vt:lpstr>
      <vt:lpstr>¿qué son los MOOC?</vt:lpstr>
      <vt:lpstr>Presentación de PowerPoint</vt:lpstr>
      <vt:lpstr>Algunas características</vt:lpstr>
      <vt:lpstr>Problemas y retos de los MOOC</vt:lpstr>
      <vt:lpstr>Preguntas motivadoras</vt:lpstr>
      <vt:lpstr>“Personalización” en un MOOC</vt:lpstr>
      <vt:lpstr>MOOC: Metodología se diseño</vt:lpstr>
      <vt:lpstr>“Personalización” del aprendizaje</vt:lpstr>
      <vt:lpstr>Premisa</vt:lpstr>
      <vt:lpstr>Mapeo sistemático</vt:lpstr>
      <vt:lpstr>Presentación de PowerPoint</vt:lpstr>
      <vt:lpstr>Presentación de PowerPoint</vt:lpstr>
      <vt:lpstr>Presentación de PowerPoint</vt:lpstr>
      <vt:lpstr>Presentación de PowerPoint</vt:lpstr>
      <vt:lpstr>Panorama de la revisión bibliográfica</vt:lpstr>
      <vt:lpstr>Brechas encontradas</vt:lpstr>
      <vt:lpstr>Brechas encontradas</vt:lpstr>
      <vt:lpstr>Presentación de PowerPoint</vt:lpstr>
      <vt:lpstr>Brechas encontradas</vt:lpstr>
      <vt:lpstr>Pregunta de investigación</vt:lpstr>
      <vt:lpstr>Hipótesis de trabajo</vt:lpstr>
      <vt:lpstr>Objetivo general</vt:lpstr>
      <vt:lpstr>Objetivos específicos</vt:lpstr>
      <vt:lpstr>Bonus track</vt:lpstr>
      <vt:lpstr>Presentación de PowerPoint</vt:lpstr>
      <vt:lpstr>Presentación de PowerPoint</vt:lpstr>
      <vt:lpstr>¡Muchas gracias!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Mario Solarte</cp:lastModifiedBy>
  <cp:revision>249</cp:revision>
  <dcterms:created xsi:type="dcterms:W3CDTF">2009-11-04T17:09:49Z</dcterms:created>
  <dcterms:modified xsi:type="dcterms:W3CDTF">2015-03-20T13:19:48Z</dcterms:modified>
</cp:coreProperties>
</file>